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 id="2147483908" r:id="rId2"/>
    <p:sldMasterId id="2147483925" r:id="rId3"/>
    <p:sldMasterId id="2147483915" r:id="rId4"/>
    <p:sldMasterId id="2147483877" r:id="rId5"/>
    <p:sldMasterId id="2147483894" r:id="rId6"/>
    <p:sldMasterId id="2147483887" r:id="rId7"/>
  </p:sldMasterIdLst>
  <p:notesMasterIdLst>
    <p:notesMasterId r:id="rId44"/>
  </p:notesMasterIdLst>
  <p:sldIdLst>
    <p:sldId id="418" r:id="rId8"/>
    <p:sldId id="422" r:id="rId9"/>
    <p:sldId id="419" r:id="rId10"/>
    <p:sldId id="311" r:id="rId11"/>
    <p:sldId id="420" r:id="rId12"/>
    <p:sldId id="405" r:id="rId13"/>
    <p:sldId id="436" r:id="rId14"/>
    <p:sldId id="438" r:id="rId15"/>
    <p:sldId id="439" r:id="rId16"/>
    <p:sldId id="440" r:id="rId17"/>
    <p:sldId id="430" r:id="rId18"/>
    <p:sldId id="431" r:id="rId19"/>
    <p:sldId id="407" r:id="rId20"/>
    <p:sldId id="408" r:id="rId21"/>
    <p:sldId id="421" r:id="rId22"/>
    <p:sldId id="435" r:id="rId23"/>
    <p:sldId id="441" r:id="rId24"/>
    <p:sldId id="442" r:id="rId25"/>
    <p:sldId id="423" r:id="rId26"/>
    <p:sldId id="446" r:id="rId27"/>
    <p:sldId id="363" r:id="rId28"/>
    <p:sldId id="364" r:id="rId29"/>
    <p:sldId id="361" r:id="rId30"/>
    <p:sldId id="428" r:id="rId31"/>
    <p:sldId id="429" r:id="rId32"/>
    <p:sldId id="445" r:id="rId33"/>
    <p:sldId id="444" r:id="rId34"/>
    <p:sldId id="424" r:id="rId35"/>
    <p:sldId id="403" r:id="rId36"/>
    <p:sldId id="447" r:id="rId37"/>
    <p:sldId id="425" r:id="rId38"/>
    <p:sldId id="427" r:id="rId39"/>
    <p:sldId id="367" r:id="rId40"/>
    <p:sldId id="414" r:id="rId41"/>
    <p:sldId id="417" r:id="rId42"/>
    <p:sldId id="285" r:id="rId43"/>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BE"/>
    <a:srgbClr val="003300"/>
    <a:srgbClr val="0033CC"/>
    <a:srgbClr val="808000"/>
    <a:srgbClr val="669900"/>
    <a:srgbClr val="CCECFF"/>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93" autoAdjust="0"/>
    <p:restoredTop sz="94675" autoAdjust="0"/>
  </p:normalViewPr>
  <p:slideViewPr>
    <p:cSldViewPr showGuides="1">
      <p:cViewPr>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225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639538-1456-44E9-B502-70CB2BAEA254}" type="slidenum">
              <a:rPr lang="en-AU"/>
              <a:pPr>
                <a:defRPr/>
              </a:pPr>
              <a:t>‹#›</a:t>
            </a:fld>
            <a:endParaRPr lang="en-AU"/>
          </a:p>
        </p:txBody>
      </p:sp>
    </p:spTree>
    <p:extLst>
      <p:ext uri="{BB962C8B-B14F-4D97-AF65-F5344CB8AC3E}">
        <p14:creationId xmlns:p14="http://schemas.microsoft.com/office/powerpoint/2010/main" val="1538691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Need Waipu Cove Reserv</a:t>
            </a:r>
            <a:r>
              <a:rPr lang="en-NZ" baseline="0" dirty="0" smtClean="0"/>
              <a:t>e Board/Camp Waipu Cove and Waipu Cove Surf Club logos</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a:t>
            </a:fld>
            <a:endParaRPr lang="en-AU"/>
          </a:p>
        </p:txBody>
      </p:sp>
    </p:spTree>
    <p:extLst>
      <p:ext uri="{BB962C8B-B14F-4D97-AF65-F5344CB8AC3E}">
        <p14:creationId xmlns:p14="http://schemas.microsoft.com/office/powerpoint/2010/main" val="169258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1969</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10</a:t>
            </a:fld>
            <a:endParaRPr lang="en-AU"/>
          </a:p>
        </p:txBody>
      </p:sp>
    </p:spTree>
    <p:extLst>
      <p:ext uri="{BB962C8B-B14F-4D97-AF65-F5344CB8AC3E}">
        <p14:creationId xmlns:p14="http://schemas.microsoft.com/office/powerpoint/2010/main" val="90357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Waipu Cove in the 1950’s</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11</a:t>
            </a:fld>
            <a:endParaRPr lang="en-AU"/>
          </a:p>
        </p:txBody>
      </p:sp>
    </p:spTree>
    <p:extLst>
      <p:ext uri="{BB962C8B-B14F-4D97-AF65-F5344CB8AC3E}">
        <p14:creationId xmlns:p14="http://schemas.microsoft.com/office/powerpoint/2010/main" val="166711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Same view – taken in 2012</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12</a:t>
            </a:fld>
            <a:endParaRPr lang="en-AU"/>
          </a:p>
        </p:txBody>
      </p:sp>
    </p:spTree>
    <p:extLst>
      <p:ext uri="{BB962C8B-B14F-4D97-AF65-F5344CB8AC3E}">
        <p14:creationId xmlns:p14="http://schemas.microsoft.com/office/powerpoint/2010/main" val="61919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Waipu</a:t>
            </a:r>
            <a:r>
              <a:rPr lang="en-NZ" baseline="0" dirty="0" smtClean="0"/>
              <a:t> Surf Club (photo taken between 1992-1995).  Ramp washed away 1999 (during domain board meeting)</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13</a:t>
            </a:fld>
            <a:endParaRPr lang="en-AU"/>
          </a:p>
        </p:txBody>
      </p:sp>
    </p:spTree>
    <p:extLst>
      <p:ext uri="{BB962C8B-B14F-4D97-AF65-F5344CB8AC3E}">
        <p14:creationId xmlns:p14="http://schemas.microsoft.com/office/powerpoint/2010/main" val="420642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Times New Roman" pitchFamily="18" charset="0"/>
                <a:ea typeface="+mn-ea"/>
                <a:cs typeface="+mn-cs"/>
              </a:rPr>
              <a:t> Waipu Surf Club July 2002</a:t>
            </a:r>
          </a:p>
          <a:p>
            <a:r>
              <a:rPr lang="en-AU" sz="1200" b="1" kern="1200" dirty="0" smtClean="0">
                <a:solidFill>
                  <a:schemeClr val="tx1"/>
                </a:solidFill>
                <a:effectLst/>
                <a:latin typeface="Times New Roman" pitchFamily="18" charset="0"/>
                <a:ea typeface="+mn-ea"/>
                <a:cs typeface="+mn-cs"/>
              </a:rPr>
              <a:t>Plan to place</a:t>
            </a:r>
            <a:r>
              <a:rPr lang="en-AU" sz="1200" b="1" kern="1200" baseline="0" dirty="0" smtClean="0">
                <a:solidFill>
                  <a:schemeClr val="tx1"/>
                </a:solidFill>
                <a:effectLst/>
                <a:latin typeface="Times New Roman" pitchFamily="18" charset="0"/>
                <a:ea typeface="+mn-ea"/>
                <a:cs typeface="+mn-cs"/>
              </a:rPr>
              <a:t> fill in front of surf club to prevent erosion – did not go ahead.  Built up on top to reduce run-off erosion.  Plan for gabion baskets, did not happen. </a:t>
            </a:r>
          </a:p>
          <a:p>
            <a:r>
              <a:rPr lang="en-AU" sz="1200" b="1" kern="1200" baseline="0" dirty="0" smtClean="0">
                <a:solidFill>
                  <a:schemeClr val="tx1"/>
                </a:solidFill>
                <a:effectLst/>
                <a:latin typeface="Times New Roman" pitchFamily="18" charset="0"/>
                <a:ea typeface="+mn-ea"/>
                <a:cs typeface="+mn-cs"/>
              </a:rPr>
              <a:t>Photos show fill</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14</a:t>
            </a:fld>
            <a:endParaRPr lang="en-AU"/>
          </a:p>
        </p:txBody>
      </p:sp>
    </p:spTree>
    <p:extLst>
      <p:ext uri="{BB962C8B-B14F-4D97-AF65-F5344CB8AC3E}">
        <p14:creationId xmlns:p14="http://schemas.microsoft.com/office/powerpoint/2010/main" val="248298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Dune planting day with</a:t>
            </a:r>
            <a:r>
              <a:rPr lang="en-NZ" baseline="0" dirty="0" smtClean="0"/>
              <a:t> Waipu Primary – August 2008</a:t>
            </a:r>
          </a:p>
          <a:p>
            <a:r>
              <a:rPr lang="en-NZ" baseline="0" dirty="0" smtClean="0"/>
              <a:t>Some of this planting still in place.  Main issue – too steep</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17</a:t>
            </a:fld>
            <a:endParaRPr lang="en-AU"/>
          </a:p>
        </p:txBody>
      </p:sp>
    </p:spTree>
    <p:extLst>
      <p:ext uri="{BB962C8B-B14F-4D97-AF65-F5344CB8AC3E}">
        <p14:creationId xmlns:p14="http://schemas.microsoft.com/office/powerpoint/2010/main" val="135054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Planting 2010</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18</a:t>
            </a:fld>
            <a:endParaRPr lang="en-AU"/>
          </a:p>
        </p:txBody>
      </p:sp>
    </p:spTree>
    <p:extLst>
      <p:ext uri="{BB962C8B-B14F-4D97-AF65-F5344CB8AC3E}">
        <p14:creationId xmlns:p14="http://schemas.microsoft.com/office/powerpoint/2010/main" val="74166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Planning</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20</a:t>
            </a:fld>
            <a:endParaRPr lang="en-AU"/>
          </a:p>
        </p:txBody>
      </p:sp>
    </p:spTree>
    <p:extLst>
      <p:ext uri="{BB962C8B-B14F-4D97-AF65-F5344CB8AC3E}">
        <p14:creationId xmlns:p14="http://schemas.microsoft.com/office/powerpoint/2010/main" val="312624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July</a:t>
            </a:r>
            <a:r>
              <a:rPr lang="en-NZ" baseline="0" dirty="0" smtClean="0"/>
              <a:t> 2014.  Bank continuing to erode back with storms.  Great timing as dune shaping scheduled to take place soon!  Consent granted!</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21</a:t>
            </a:fld>
            <a:endParaRPr lang="en-AU"/>
          </a:p>
        </p:txBody>
      </p:sp>
    </p:spTree>
    <p:extLst>
      <p:ext uri="{BB962C8B-B14F-4D97-AF65-F5344CB8AC3E}">
        <p14:creationId xmlns:p14="http://schemas.microsoft.com/office/powerpoint/2010/main" val="262695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Kikuyu</a:t>
            </a:r>
            <a:r>
              <a:rPr lang="en-NZ" baseline="0" dirty="0" smtClean="0"/>
              <a:t> and buffalo grass sprayed to keep off dune</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22</a:t>
            </a:fld>
            <a:endParaRPr lang="en-AU"/>
          </a:p>
        </p:txBody>
      </p:sp>
    </p:spTree>
    <p:extLst>
      <p:ext uri="{BB962C8B-B14F-4D97-AF65-F5344CB8AC3E}">
        <p14:creationId xmlns:p14="http://schemas.microsoft.com/office/powerpoint/2010/main" val="345513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Times New Roman" pitchFamily="18" charset="0"/>
                <a:ea typeface="+mn-ea"/>
                <a:cs typeface="+mn-cs"/>
              </a:rPr>
              <a:t>The Waipu Cove dune restoration project is a collaborative venture between Waipu Cove Reserve Board, Waipu Cove Surf Life Saving Club and Northland Regional Council CoastCare.  The aim of the project has been to restore natural defences against coastal hazards whilst maintaining and enhancing the recreation opportunities of the beach and reserve. </a:t>
            </a:r>
            <a:endParaRPr lang="en-NZ" sz="1200" kern="1200" dirty="0" smtClean="0">
              <a:solidFill>
                <a:schemeClr val="tx1"/>
              </a:solidFill>
              <a:effectLst/>
              <a:latin typeface="Times New Roman" pitchFamily="18" charset="0"/>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a:t>
            </a:fld>
            <a:endParaRPr lang="en-AU"/>
          </a:p>
        </p:txBody>
      </p:sp>
    </p:spTree>
    <p:extLst>
      <p:ext uri="{BB962C8B-B14F-4D97-AF65-F5344CB8AC3E}">
        <p14:creationId xmlns:p14="http://schemas.microsoft.com/office/powerpoint/2010/main" val="2645226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First stage</a:t>
            </a:r>
            <a:r>
              <a:rPr lang="en-NZ" baseline="0" dirty="0" smtClean="0"/>
              <a:t> – scrape off exotic grasses and place at back of reserve</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23</a:t>
            </a:fld>
            <a:endParaRPr lang="en-AU"/>
          </a:p>
        </p:txBody>
      </p:sp>
    </p:spTree>
    <p:extLst>
      <p:ext uri="{BB962C8B-B14F-4D97-AF65-F5344CB8AC3E}">
        <p14:creationId xmlns:p14="http://schemas.microsoft.com/office/powerpoint/2010/main" val="293329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Steps down to beach</a:t>
            </a:r>
            <a:r>
              <a:rPr lang="en-NZ" baseline="0" dirty="0" smtClean="0"/>
              <a:t> were removed and re-sited and replaced after the shaping. Bedded well into dune with top platform extending back into bank to reduce changes of being undermined again</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25</a:t>
            </a:fld>
            <a:endParaRPr lang="en-AU"/>
          </a:p>
        </p:txBody>
      </p:sp>
    </p:spTree>
    <p:extLst>
      <p:ext uri="{BB962C8B-B14F-4D97-AF65-F5344CB8AC3E}">
        <p14:creationId xmlns:p14="http://schemas.microsoft.com/office/powerpoint/2010/main" val="1370113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Slope</a:t>
            </a:r>
            <a:r>
              <a:rPr lang="en-NZ" baseline="0" dirty="0" smtClean="0"/>
              <a:t> modelled on natural dune north</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27</a:t>
            </a:fld>
            <a:endParaRPr lang="en-AU"/>
          </a:p>
        </p:txBody>
      </p:sp>
    </p:spTree>
    <p:extLst>
      <p:ext uri="{BB962C8B-B14F-4D97-AF65-F5344CB8AC3E}">
        <p14:creationId xmlns:p14="http://schemas.microsoft.com/office/powerpoint/2010/main" val="392833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Planting</a:t>
            </a:r>
            <a:r>
              <a:rPr lang="en-NZ" baseline="0" dirty="0" smtClean="0"/>
              <a:t> day one with </a:t>
            </a:r>
            <a:r>
              <a:rPr lang="en-NZ" baseline="0" dirty="0" err="1" smtClean="0"/>
              <a:t>Northtec</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28</a:t>
            </a:fld>
            <a:endParaRPr lang="en-AU"/>
          </a:p>
        </p:txBody>
      </p:sp>
    </p:spTree>
    <p:extLst>
      <p:ext uri="{BB962C8B-B14F-4D97-AF65-F5344CB8AC3E}">
        <p14:creationId xmlns:p14="http://schemas.microsoft.com/office/powerpoint/2010/main" val="2952265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Planting day two with Waipu primary</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29</a:t>
            </a:fld>
            <a:endParaRPr lang="en-AU"/>
          </a:p>
        </p:txBody>
      </p:sp>
    </p:spTree>
    <p:extLst>
      <p:ext uri="{BB962C8B-B14F-4D97-AF65-F5344CB8AC3E}">
        <p14:creationId xmlns:p14="http://schemas.microsoft.com/office/powerpoint/2010/main" val="265890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33</a:t>
            </a:fld>
            <a:endParaRPr lang="en-AU"/>
          </a:p>
        </p:txBody>
      </p:sp>
    </p:spTree>
    <p:extLst>
      <p:ext uri="{BB962C8B-B14F-4D97-AF65-F5344CB8AC3E}">
        <p14:creationId xmlns:p14="http://schemas.microsoft.com/office/powerpoint/2010/main" val="3142674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2014-11-04 Grassed reserve maintained, in</a:t>
            </a:r>
            <a:r>
              <a:rPr lang="en-NZ" baseline="0" dirty="0" smtClean="0"/>
              <a:t> fact wider than previously!</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34</a:t>
            </a:fld>
            <a:endParaRPr lang="en-AU"/>
          </a:p>
        </p:txBody>
      </p:sp>
    </p:spTree>
    <p:extLst>
      <p:ext uri="{BB962C8B-B14F-4D97-AF65-F5344CB8AC3E}">
        <p14:creationId xmlns:p14="http://schemas.microsoft.com/office/powerpoint/2010/main" val="2015115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35</a:t>
            </a:fld>
            <a:endParaRPr lang="en-AU"/>
          </a:p>
        </p:txBody>
      </p:sp>
    </p:spTree>
    <p:extLst>
      <p:ext uri="{BB962C8B-B14F-4D97-AF65-F5344CB8AC3E}">
        <p14:creationId xmlns:p14="http://schemas.microsoft.com/office/powerpoint/2010/main" val="3391741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36</a:t>
            </a:fld>
            <a:endParaRPr lang="en-AU"/>
          </a:p>
        </p:txBody>
      </p:sp>
    </p:spTree>
    <p:extLst>
      <p:ext uri="{BB962C8B-B14F-4D97-AF65-F5344CB8AC3E}">
        <p14:creationId xmlns:p14="http://schemas.microsoft.com/office/powerpoint/2010/main" val="300071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3</a:t>
            </a:fld>
            <a:endParaRPr lang="en-AU" dirty="0"/>
          </a:p>
        </p:txBody>
      </p:sp>
      <p:sp>
        <p:nvSpPr>
          <p:cNvPr id="5" name="Content Placeholder 7"/>
          <p:cNvSpPr>
            <a:spLocks noGrp="1"/>
          </p:cNvSpPr>
          <p:nvPr>
            <p:ph type="body" idx="1"/>
          </p:nvPr>
        </p:nvSpPr>
        <p:spPr/>
        <p:txBody>
          <a:bodyPr>
            <a:normAutofit/>
          </a:bodyPr>
          <a:lstStyle/>
          <a:p>
            <a:r>
              <a:rPr lang="en-NZ" sz="1400" dirty="0" smtClean="0">
                <a:solidFill>
                  <a:srgbClr val="00A6FF"/>
                </a:solidFill>
                <a:latin typeface="Arial"/>
              </a:rPr>
              <a:t>Currently 29 CoastCare groups</a:t>
            </a:r>
          </a:p>
          <a:p>
            <a:r>
              <a:rPr lang="en-NZ" sz="1400" dirty="0" smtClean="0">
                <a:solidFill>
                  <a:srgbClr val="00A6FF"/>
                </a:solidFill>
                <a:latin typeface="Arial"/>
              </a:rPr>
              <a:t>The Northland Regional Council CoastCare programme was set up in 2005 to help protect and restore Northland’s coastal sand dunes by supporting community based CoastCare groups to undertake dune restoration. Range of group types from Residents and Ratepayers Associations to informal groups of local residents</a:t>
            </a:r>
          </a:p>
          <a:p>
            <a:r>
              <a:rPr lang="en-NZ" sz="1400" dirty="0" smtClean="0">
                <a:solidFill>
                  <a:srgbClr val="00A6FF"/>
                </a:solidFill>
                <a:latin typeface="Arial"/>
              </a:rPr>
              <a:t>One thing in common – all working to protect their local sand dunes</a:t>
            </a:r>
          </a:p>
          <a:p>
            <a:endParaRPr lang="en-NZ" sz="2600" dirty="0" smtClean="0">
              <a:solidFill>
                <a:srgbClr val="00A6FF"/>
              </a:solidFill>
              <a:latin typeface="Arial"/>
            </a:endParaRPr>
          </a:p>
          <a:p>
            <a:endParaRPr lang="en-NZ" dirty="0">
              <a:solidFill>
                <a:srgbClr val="00A6FF"/>
              </a:solidFill>
              <a:latin typeface="Arial"/>
            </a:endParaRPr>
          </a:p>
        </p:txBody>
      </p:sp>
    </p:spTree>
    <p:extLst>
      <p:ext uri="{BB962C8B-B14F-4D97-AF65-F5344CB8AC3E}">
        <p14:creationId xmlns:p14="http://schemas.microsoft.com/office/powerpoint/2010/main" val="57195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4</a:t>
            </a:fld>
            <a:endParaRPr lang="en-AU" dirty="0"/>
          </a:p>
        </p:txBody>
      </p:sp>
      <p:sp>
        <p:nvSpPr>
          <p:cNvPr id="5" name="Content Placeholder 7"/>
          <p:cNvSpPr>
            <a:spLocks noGrp="1"/>
          </p:cNvSpPr>
          <p:nvPr>
            <p:ph type="body" idx="1"/>
          </p:nvPr>
        </p:nvSpPr>
        <p:spPr/>
        <p:txBody>
          <a:bodyPr>
            <a:normAutofit/>
          </a:bodyPr>
          <a:lstStyle/>
          <a:p>
            <a:r>
              <a:rPr lang="en-NZ" sz="2600" dirty="0" smtClean="0">
                <a:solidFill>
                  <a:srgbClr val="00A6FF"/>
                </a:solidFill>
                <a:latin typeface="Arial"/>
              </a:rPr>
              <a:t>This project is based at Waipu Cove, hand</a:t>
            </a:r>
            <a:r>
              <a:rPr lang="en-NZ" sz="2600" baseline="0" dirty="0" smtClean="0">
                <a:solidFill>
                  <a:srgbClr val="00A6FF"/>
                </a:solidFill>
                <a:latin typeface="Arial"/>
              </a:rPr>
              <a:t> over to Angus McCulloch, a current trustee to provide more information on the Waipu Cove Reserve Board</a:t>
            </a:r>
            <a:endParaRPr lang="en-NZ" sz="2600" dirty="0" smtClean="0">
              <a:solidFill>
                <a:srgbClr val="00A6FF"/>
              </a:solidFill>
              <a:latin typeface="Arial"/>
            </a:endParaRPr>
          </a:p>
          <a:p>
            <a:endParaRPr lang="en-NZ" dirty="0">
              <a:solidFill>
                <a:srgbClr val="00A6FF"/>
              </a:solidFill>
              <a:latin typeface="Arial"/>
            </a:endParaRPr>
          </a:p>
        </p:txBody>
      </p:sp>
    </p:spTree>
    <p:extLst>
      <p:ext uri="{BB962C8B-B14F-4D97-AF65-F5344CB8AC3E}">
        <p14:creationId xmlns:p14="http://schemas.microsoft.com/office/powerpoint/2010/main" val="57195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5</a:t>
            </a:fld>
            <a:endParaRPr lang="en-AU" dirty="0"/>
          </a:p>
        </p:txBody>
      </p:sp>
      <p:sp>
        <p:nvSpPr>
          <p:cNvPr id="5" name="Content Placeholder 7"/>
          <p:cNvSpPr>
            <a:spLocks noGrp="1"/>
          </p:cNvSpPr>
          <p:nvPr>
            <p:ph type="body" idx="1"/>
          </p:nvPr>
        </p:nvSpPr>
        <p:spPr/>
        <p:txBody>
          <a:bodyPr>
            <a:normAutofit/>
          </a:bodyPr>
          <a:lstStyle/>
          <a:p>
            <a:endParaRPr lang="en-NZ" dirty="0">
              <a:solidFill>
                <a:srgbClr val="00A6FF"/>
              </a:solidFill>
              <a:latin typeface="Arial"/>
            </a:endParaRPr>
          </a:p>
        </p:txBody>
      </p:sp>
    </p:spTree>
    <p:extLst>
      <p:ext uri="{BB962C8B-B14F-4D97-AF65-F5344CB8AC3E}">
        <p14:creationId xmlns:p14="http://schemas.microsoft.com/office/powerpoint/2010/main" val="57195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Info</a:t>
            </a:r>
            <a:r>
              <a:rPr lang="en-NZ" baseline="0" dirty="0" smtClean="0"/>
              <a:t> from Rick/Angus</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6</a:t>
            </a:fld>
            <a:endParaRPr lang="en-AU"/>
          </a:p>
        </p:txBody>
      </p:sp>
    </p:spTree>
    <p:extLst>
      <p:ext uri="{BB962C8B-B14F-4D97-AF65-F5344CB8AC3E}">
        <p14:creationId xmlns:p14="http://schemas.microsoft.com/office/powerpoint/2010/main" val="90357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Info</a:t>
            </a:r>
            <a:r>
              <a:rPr lang="en-NZ" baseline="0" dirty="0" smtClean="0"/>
              <a:t> from Rick/Angus</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7</a:t>
            </a:fld>
            <a:endParaRPr lang="en-AU"/>
          </a:p>
        </p:txBody>
      </p:sp>
    </p:spTree>
    <p:extLst>
      <p:ext uri="{BB962C8B-B14F-4D97-AF65-F5344CB8AC3E}">
        <p14:creationId xmlns:p14="http://schemas.microsoft.com/office/powerpoint/2010/main" val="90357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Info</a:t>
            </a:r>
            <a:r>
              <a:rPr lang="en-NZ" baseline="0" dirty="0" smtClean="0"/>
              <a:t> from Rick/Angus</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8</a:t>
            </a:fld>
            <a:endParaRPr lang="en-AU"/>
          </a:p>
        </p:txBody>
      </p:sp>
    </p:spTree>
    <p:extLst>
      <p:ext uri="{BB962C8B-B14F-4D97-AF65-F5344CB8AC3E}">
        <p14:creationId xmlns:p14="http://schemas.microsoft.com/office/powerpoint/2010/main" val="90357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Info</a:t>
            </a:r>
            <a:r>
              <a:rPr lang="en-NZ" baseline="0" dirty="0" smtClean="0"/>
              <a:t> from Rick/Angus</a:t>
            </a:r>
            <a:endParaRPr lang="en-NZ" dirty="0"/>
          </a:p>
        </p:txBody>
      </p:sp>
      <p:sp>
        <p:nvSpPr>
          <p:cNvPr id="4" name="Slide Number Placeholder 3"/>
          <p:cNvSpPr>
            <a:spLocks noGrp="1"/>
          </p:cNvSpPr>
          <p:nvPr>
            <p:ph type="sldNum" sz="quarter" idx="10"/>
          </p:nvPr>
        </p:nvSpPr>
        <p:spPr/>
        <p:txBody>
          <a:bodyPr/>
          <a:lstStyle/>
          <a:p>
            <a:pPr>
              <a:defRPr/>
            </a:pPr>
            <a:fld id="{D3639538-1456-44E9-B502-70CB2BAEA254}" type="slidenum">
              <a:rPr lang="en-AU" smtClean="0"/>
              <a:pPr>
                <a:defRPr/>
              </a:pPr>
              <a:t>9</a:t>
            </a:fld>
            <a:endParaRPr lang="en-AU"/>
          </a:p>
        </p:txBody>
      </p:sp>
    </p:spTree>
    <p:extLst>
      <p:ext uri="{BB962C8B-B14F-4D97-AF65-F5344CB8AC3E}">
        <p14:creationId xmlns:p14="http://schemas.microsoft.com/office/powerpoint/2010/main" val="90357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C920FA-CCDE-48A6-88F3-C6599C83F184}" type="slidenum">
              <a:rPr lang="en-AU"/>
              <a:pPr>
                <a:defRPr/>
              </a:pPr>
              <a:t>‹#›</a:t>
            </a:fld>
            <a:endParaRPr lang="en-AU"/>
          </a:p>
        </p:txBody>
      </p:sp>
    </p:spTree>
    <p:extLst>
      <p:ext uri="{BB962C8B-B14F-4D97-AF65-F5344CB8AC3E}">
        <p14:creationId xmlns:p14="http://schemas.microsoft.com/office/powerpoint/2010/main" val="397286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pic>
        <p:nvPicPr>
          <p:cNvPr id="8" name="Picture 11" descr="Phon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4213" y="3573463"/>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ebsite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213" y="41497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eb logo (smal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4213" y="4725988"/>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300788" y="2492375"/>
            <a:ext cx="22256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611188" y="-169863"/>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smtClean="0">
                <a:solidFill>
                  <a:schemeClr val="bg1"/>
                </a:solidFill>
                <a:latin typeface="Segoe UI" pitchFamily="34" charset="0"/>
                <a:cs typeface="Segoe UI" pitchFamily="34" charset="0"/>
              </a:rPr>
              <a:t>Thank you</a:t>
            </a:r>
            <a:endParaRPr lang="en-AU" sz="540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04751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E67419-69E3-4069-8AC7-8B54ECED7F00}"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60C718E-10C7-436D-BA69-8B9EEFF60DD1}" type="slidenum">
              <a:rPr lang="en-NZ" smtClean="0"/>
              <a:t>‹#›</a:t>
            </a:fld>
            <a:endParaRPr lang="en-NZ"/>
          </a:p>
        </p:txBody>
      </p:sp>
    </p:spTree>
    <p:extLst>
      <p:ext uri="{BB962C8B-B14F-4D97-AF65-F5344CB8AC3E}">
        <p14:creationId xmlns:p14="http://schemas.microsoft.com/office/powerpoint/2010/main" val="1668890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FEE67419-69E3-4069-8AC7-8B54ECED7F00}" type="datetimeFigureOut">
              <a:rPr lang="en-NZ" smtClean="0"/>
              <a:t>18/11/2014</a:t>
            </a:fld>
            <a:endParaRPr lang="en-NZ"/>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60C718E-10C7-436D-BA69-8B9EEFF60DD1}" type="slidenum">
              <a:rPr lang="en-NZ" smtClean="0"/>
              <a:t>‹#›</a:t>
            </a:fld>
            <a:endParaRPr lang="en-NZ"/>
          </a:p>
        </p:txBody>
      </p:sp>
    </p:spTree>
    <p:extLst>
      <p:ext uri="{BB962C8B-B14F-4D97-AF65-F5344CB8AC3E}">
        <p14:creationId xmlns:p14="http://schemas.microsoft.com/office/powerpoint/2010/main" val="222074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C920FA-CCDE-48A6-88F3-C6599C83F184}" type="slidenum">
              <a:rPr lang="en-AU"/>
              <a:pPr>
                <a:defRPr/>
              </a:pPr>
              <a:t>‹#›</a:t>
            </a:fld>
            <a:endParaRPr lang="en-AU"/>
          </a:p>
        </p:txBody>
      </p:sp>
    </p:spTree>
    <p:extLst>
      <p:ext uri="{BB962C8B-B14F-4D97-AF65-F5344CB8AC3E}">
        <p14:creationId xmlns:p14="http://schemas.microsoft.com/office/powerpoint/2010/main" val="397286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1143000"/>
          </a:xfrm>
        </p:spPr>
        <p:txBody>
          <a:bodyPr/>
          <a:lstStyle/>
          <a:p>
            <a:r>
              <a:rPr lang="en-US" smtClean="0"/>
              <a:t>Click to edit Master title style</a:t>
            </a:r>
            <a:endParaRPr lang="en-NZ"/>
          </a:p>
        </p:txBody>
      </p:sp>
      <p:sp>
        <p:nvSpPr>
          <p:cNvPr id="3" name="Content Placeholder 2"/>
          <p:cNvSpPr>
            <a:spLocks noGrp="1"/>
          </p:cNvSpPr>
          <p:nvPr>
            <p:ph sz="quarter" idx="1"/>
          </p:nvPr>
        </p:nvSpPr>
        <p:spPr>
          <a:xfrm>
            <a:off x="2362200" y="2133600"/>
            <a:ext cx="29718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2362200" y="4038600"/>
            <a:ext cx="29718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half" idx="3"/>
          </p:nvPr>
        </p:nvSpPr>
        <p:spPr>
          <a:xfrm>
            <a:off x="5486400" y="2133600"/>
            <a:ext cx="29718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A53212F0-E002-4C22-B15B-7DEF7AF70A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19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3A4B187-4541-4155-ADE3-3D5924270DD8}" type="slidenum">
              <a:rPr lang="en-AU"/>
              <a:pPr>
                <a:defRPr/>
              </a:pPr>
              <a:t>‹#›</a:t>
            </a:fld>
            <a:endParaRPr lang="en-AU"/>
          </a:p>
        </p:txBody>
      </p:sp>
    </p:spTree>
    <p:extLst>
      <p:ext uri="{BB962C8B-B14F-4D97-AF65-F5344CB8AC3E}">
        <p14:creationId xmlns:p14="http://schemas.microsoft.com/office/powerpoint/2010/main" val="360393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Tree>
    <p:extLst>
      <p:ext uri="{BB962C8B-B14F-4D97-AF65-F5344CB8AC3E}">
        <p14:creationId xmlns:p14="http://schemas.microsoft.com/office/powerpoint/2010/main" val="144162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pic>
        <p:nvPicPr>
          <p:cNvPr id="8" name="Picture 11" descr="Phon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4213" y="3573463"/>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ebsite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213" y="41497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eb logo (smal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4213" y="4725988"/>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300788" y="2492375"/>
            <a:ext cx="22256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611188" y="-169863"/>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smtClean="0">
                <a:solidFill>
                  <a:schemeClr val="bg1"/>
                </a:solidFill>
                <a:latin typeface="Segoe UI" pitchFamily="34" charset="0"/>
                <a:cs typeface="Segoe UI" pitchFamily="34" charset="0"/>
              </a:rPr>
              <a:t>Thank you</a:t>
            </a:r>
            <a:endParaRPr lang="en-AU" sz="540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047515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y connecte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
        <p:nvSpPr>
          <p:cNvPr id="7" name="Rectangle 7"/>
          <p:cNvSpPr>
            <a:spLocks noChangeArrowheads="1"/>
          </p:cNvSpPr>
          <p:nvPr userDrawn="1"/>
        </p:nvSpPr>
        <p:spPr bwMode="auto">
          <a:xfrm>
            <a:off x="611188" y="-98401"/>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a:solidFill>
                  <a:schemeClr val="bg1"/>
                </a:solidFill>
                <a:latin typeface="Segoe UI" pitchFamily="34" charset="0"/>
                <a:cs typeface="Segoe UI" pitchFamily="34" charset="0"/>
              </a:rPr>
              <a:t>Stay connected</a:t>
            </a:r>
            <a:endParaRPr lang="en-AU" sz="5400" b="1" dirty="0">
              <a:solidFill>
                <a:schemeClr val="bg1"/>
              </a:solidFill>
              <a:latin typeface="Segoe UI" pitchFamily="34" charset="0"/>
              <a:cs typeface="Segoe UI" pitchFamily="34" charset="0"/>
            </a:endParaRPr>
          </a:p>
        </p:txBody>
      </p:sp>
      <p:grpSp>
        <p:nvGrpSpPr>
          <p:cNvPr id="8" name="Group 8"/>
          <p:cNvGrpSpPr>
            <a:grpSpLocks/>
          </p:cNvGrpSpPr>
          <p:nvPr userDrawn="1"/>
        </p:nvGrpSpPr>
        <p:grpSpPr bwMode="auto">
          <a:xfrm>
            <a:off x="688975" y="2231678"/>
            <a:ext cx="8051800" cy="3357562"/>
            <a:chOff x="688975" y="2348880"/>
            <a:chExt cx="8051081" cy="3358183"/>
          </a:xfrm>
        </p:grpSpPr>
        <p:pic>
          <p:nvPicPr>
            <p:cNvPr id="9"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 y="4121993"/>
              <a:ext cx="6588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900" y="2405906"/>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975" y="3228231"/>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1475656" y="4374530"/>
              <a:ext cx="719613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24/7 Environmental Hotline</a:t>
              </a:r>
              <a:br>
                <a:rPr lang="en-NZ" sz="2800" b="1">
                  <a:latin typeface="Segoe UI" pitchFamily="34" charset="0"/>
                  <a:cs typeface="Segoe UI" pitchFamily="34" charset="0"/>
                </a:rPr>
              </a:br>
              <a:r>
                <a:rPr lang="en-NZ" sz="2800" b="1">
                  <a:solidFill>
                    <a:srgbClr val="0070C0"/>
                  </a:solidFill>
                  <a:latin typeface="Segoe UI" pitchFamily="34" charset="0"/>
                  <a:cs typeface="Segoe UI" pitchFamily="34" charset="0"/>
                </a:rPr>
                <a:t>0800 504 639</a:t>
              </a:r>
              <a:r>
                <a:rPr lang="en-NZ" sz="2800" b="1">
                  <a:solidFill>
                    <a:srgbClr val="000099"/>
                  </a:solidFill>
                  <a:latin typeface="Segoe UI" pitchFamily="34" charset="0"/>
                  <a:cs typeface="Segoe UI" pitchFamily="34" charset="0"/>
                </a:rPr>
                <a:t/>
              </a:r>
              <a:br>
                <a:rPr lang="en-NZ" sz="2800" b="1">
                  <a:solidFill>
                    <a:srgbClr val="000099"/>
                  </a:solidFill>
                  <a:latin typeface="Segoe UI" pitchFamily="34" charset="0"/>
                  <a:cs typeface="Segoe UI" pitchFamily="34" charset="0"/>
                </a:rPr>
              </a:br>
              <a:endParaRPr lang="en-AU" sz="2800" b="1">
                <a:solidFill>
                  <a:srgbClr val="0070C0"/>
                </a:solidFill>
                <a:latin typeface="Segoe UI" pitchFamily="34" charset="0"/>
                <a:cs typeface="Segoe UI" pitchFamily="34" charset="0"/>
              </a:endParaRPr>
            </a:p>
          </p:txBody>
        </p:sp>
        <p:sp>
          <p:nvSpPr>
            <p:cNvPr id="13" name="Rectangle 3"/>
            <p:cNvSpPr txBox="1">
              <a:spLocks noChangeArrowheads="1"/>
            </p:cNvSpPr>
            <p:nvPr/>
          </p:nvSpPr>
          <p:spPr bwMode="auto">
            <a:xfrm>
              <a:off x="1482006" y="2348880"/>
              <a:ext cx="25193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0800 002 004</a:t>
              </a:r>
              <a:endParaRPr lang="en-AU" sz="2800" b="1">
                <a:solidFill>
                  <a:srgbClr val="0070C0"/>
                </a:solidFill>
                <a:latin typeface="Segoe UI" pitchFamily="34" charset="0"/>
                <a:cs typeface="Segoe UI" pitchFamily="34" charset="0"/>
              </a:endParaRPr>
            </a:p>
          </p:txBody>
        </p:sp>
        <p:sp>
          <p:nvSpPr>
            <p:cNvPr id="14" name="Rectangle 3"/>
            <p:cNvSpPr txBox="1">
              <a:spLocks noChangeArrowheads="1"/>
            </p:cNvSpPr>
            <p:nvPr/>
          </p:nvSpPr>
          <p:spPr bwMode="auto">
            <a:xfrm>
              <a:off x="1482006" y="3182715"/>
              <a:ext cx="72580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www.nrc.govt.nz</a:t>
              </a:r>
              <a:endParaRPr lang="en-AU" sz="2800" b="1">
                <a:solidFill>
                  <a:srgbClr val="0070C0"/>
                </a:solidFill>
                <a:latin typeface="Segoe UI" pitchFamily="34" charset="0"/>
                <a:cs typeface="Segoe UI" pitchFamily="34" charset="0"/>
              </a:endParaRPr>
            </a:p>
          </p:txBody>
        </p:sp>
        <p:pic>
          <p:nvPicPr>
            <p:cNvPr id="15"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5588" y="49784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1988" y="49641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19825" y="4972050"/>
              <a:ext cx="7286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48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F0312F3-4FB5-4430-9FDC-D596D8555BF8}" type="slidenum">
              <a:rPr lang="en-AU"/>
              <a:pPr>
                <a:defRPr/>
              </a:pPr>
              <a:t>‹#›</a:t>
            </a:fld>
            <a:endParaRPr lang="en-AU"/>
          </a:p>
        </p:txBody>
      </p:sp>
    </p:spTree>
    <p:extLst>
      <p:ext uri="{BB962C8B-B14F-4D97-AF65-F5344CB8AC3E}">
        <p14:creationId xmlns:p14="http://schemas.microsoft.com/office/powerpoint/2010/main" val="273356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Tree>
    <p:extLst>
      <p:ext uri="{BB962C8B-B14F-4D97-AF65-F5344CB8AC3E}">
        <p14:creationId xmlns:p14="http://schemas.microsoft.com/office/powerpoint/2010/main" val="144162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E67419-69E3-4069-8AC7-8B54ECED7F00}"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60C718E-10C7-436D-BA69-8B9EEFF60DD1}" type="slidenum">
              <a:rPr lang="en-NZ" smtClean="0"/>
              <a:t>‹#›</a:t>
            </a:fld>
            <a:endParaRPr lang="en-NZ"/>
          </a:p>
        </p:txBody>
      </p:sp>
    </p:spTree>
    <p:extLst>
      <p:ext uri="{BB962C8B-B14F-4D97-AF65-F5344CB8AC3E}">
        <p14:creationId xmlns:p14="http://schemas.microsoft.com/office/powerpoint/2010/main" val="222074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C920FA-CCDE-48A6-88F3-C6599C83F184}" type="slidenum">
              <a:rPr lang="en-AU"/>
              <a:pPr>
                <a:defRPr/>
              </a:pPr>
              <a:t>‹#›</a:t>
            </a:fld>
            <a:endParaRPr lang="en-AU"/>
          </a:p>
        </p:txBody>
      </p:sp>
    </p:spTree>
    <p:extLst>
      <p:ext uri="{BB962C8B-B14F-4D97-AF65-F5344CB8AC3E}">
        <p14:creationId xmlns:p14="http://schemas.microsoft.com/office/powerpoint/2010/main" val="3972860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pic>
        <p:nvPicPr>
          <p:cNvPr id="8" name="Picture 11" descr="Phon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4213" y="3573463"/>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ebsite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213" y="41497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eb logo (smal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4213" y="4725988"/>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300788" y="2492375"/>
            <a:ext cx="22256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611188" y="-169863"/>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smtClean="0">
                <a:solidFill>
                  <a:schemeClr val="bg1"/>
                </a:solidFill>
                <a:latin typeface="Segoe UI" pitchFamily="34" charset="0"/>
                <a:cs typeface="Segoe UI" pitchFamily="34" charset="0"/>
              </a:rPr>
              <a:t>Thank you</a:t>
            </a:r>
            <a:endParaRPr lang="en-AU" sz="540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04751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y connecte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
        <p:nvSpPr>
          <p:cNvPr id="7" name="Rectangle 7"/>
          <p:cNvSpPr>
            <a:spLocks noChangeArrowheads="1"/>
          </p:cNvSpPr>
          <p:nvPr userDrawn="1"/>
        </p:nvSpPr>
        <p:spPr bwMode="auto">
          <a:xfrm>
            <a:off x="611188" y="-98401"/>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a:solidFill>
                  <a:schemeClr val="bg1"/>
                </a:solidFill>
                <a:latin typeface="Segoe UI" pitchFamily="34" charset="0"/>
                <a:cs typeface="Segoe UI" pitchFamily="34" charset="0"/>
              </a:rPr>
              <a:t>Stay connected</a:t>
            </a:r>
            <a:endParaRPr lang="en-AU" sz="5400" b="1" dirty="0">
              <a:solidFill>
                <a:schemeClr val="bg1"/>
              </a:solidFill>
              <a:latin typeface="Segoe UI" pitchFamily="34" charset="0"/>
              <a:cs typeface="Segoe UI" pitchFamily="34" charset="0"/>
            </a:endParaRPr>
          </a:p>
        </p:txBody>
      </p:sp>
      <p:grpSp>
        <p:nvGrpSpPr>
          <p:cNvPr id="8" name="Group 8"/>
          <p:cNvGrpSpPr>
            <a:grpSpLocks/>
          </p:cNvGrpSpPr>
          <p:nvPr userDrawn="1"/>
        </p:nvGrpSpPr>
        <p:grpSpPr bwMode="auto">
          <a:xfrm>
            <a:off x="688975" y="2231678"/>
            <a:ext cx="8051800" cy="3357562"/>
            <a:chOff x="688975" y="2348880"/>
            <a:chExt cx="8051081" cy="3358183"/>
          </a:xfrm>
        </p:grpSpPr>
        <p:pic>
          <p:nvPicPr>
            <p:cNvPr id="9"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 y="4121993"/>
              <a:ext cx="6588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900" y="2405906"/>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975" y="3228231"/>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1475656" y="4374530"/>
              <a:ext cx="719613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24/7 Environmental Hotline</a:t>
              </a:r>
              <a:br>
                <a:rPr lang="en-NZ" sz="2800" b="1">
                  <a:latin typeface="Segoe UI" pitchFamily="34" charset="0"/>
                  <a:cs typeface="Segoe UI" pitchFamily="34" charset="0"/>
                </a:rPr>
              </a:br>
              <a:r>
                <a:rPr lang="en-NZ" sz="2800" b="1">
                  <a:solidFill>
                    <a:srgbClr val="0070C0"/>
                  </a:solidFill>
                  <a:latin typeface="Segoe UI" pitchFamily="34" charset="0"/>
                  <a:cs typeface="Segoe UI" pitchFamily="34" charset="0"/>
                </a:rPr>
                <a:t>0800 504 639</a:t>
              </a:r>
              <a:r>
                <a:rPr lang="en-NZ" sz="2800" b="1">
                  <a:solidFill>
                    <a:srgbClr val="000099"/>
                  </a:solidFill>
                  <a:latin typeface="Segoe UI" pitchFamily="34" charset="0"/>
                  <a:cs typeface="Segoe UI" pitchFamily="34" charset="0"/>
                </a:rPr>
                <a:t/>
              </a:r>
              <a:br>
                <a:rPr lang="en-NZ" sz="2800" b="1">
                  <a:solidFill>
                    <a:srgbClr val="000099"/>
                  </a:solidFill>
                  <a:latin typeface="Segoe UI" pitchFamily="34" charset="0"/>
                  <a:cs typeface="Segoe UI" pitchFamily="34" charset="0"/>
                </a:rPr>
              </a:br>
              <a:endParaRPr lang="en-AU" sz="2800" b="1">
                <a:solidFill>
                  <a:srgbClr val="0070C0"/>
                </a:solidFill>
                <a:latin typeface="Segoe UI" pitchFamily="34" charset="0"/>
                <a:cs typeface="Segoe UI" pitchFamily="34" charset="0"/>
              </a:endParaRPr>
            </a:p>
          </p:txBody>
        </p:sp>
        <p:sp>
          <p:nvSpPr>
            <p:cNvPr id="13" name="Rectangle 3"/>
            <p:cNvSpPr txBox="1">
              <a:spLocks noChangeArrowheads="1"/>
            </p:cNvSpPr>
            <p:nvPr/>
          </p:nvSpPr>
          <p:spPr bwMode="auto">
            <a:xfrm>
              <a:off x="1482006" y="2348880"/>
              <a:ext cx="25193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0800 002 004</a:t>
              </a:r>
              <a:endParaRPr lang="en-AU" sz="2800" b="1">
                <a:solidFill>
                  <a:srgbClr val="0070C0"/>
                </a:solidFill>
                <a:latin typeface="Segoe UI" pitchFamily="34" charset="0"/>
                <a:cs typeface="Segoe UI" pitchFamily="34" charset="0"/>
              </a:endParaRPr>
            </a:p>
          </p:txBody>
        </p:sp>
        <p:sp>
          <p:nvSpPr>
            <p:cNvPr id="14" name="Rectangle 3"/>
            <p:cNvSpPr txBox="1">
              <a:spLocks noChangeArrowheads="1"/>
            </p:cNvSpPr>
            <p:nvPr/>
          </p:nvSpPr>
          <p:spPr bwMode="auto">
            <a:xfrm>
              <a:off x="1482006" y="3182715"/>
              <a:ext cx="72580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www.nrc.govt.nz</a:t>
              </a:r>
              <a:endParaRPr lang="en-AU" sz="2800" b="1">
                <a:solidFill>
                  <a:srgbClr val="0070C0"/>
                </a:solidFill>
                <a:latin typeface="Segoe UI" pitchFamily="34" charset="0"/>
                <a:cs typeface="Segoe UI" pitchFamily="34" charset="0"/>
              </a:endParaRPr>
            </a:p>
          </p:txBody>
        </p:sp>
        <p:pic>
          <p:nvPicPr>
            <p:cNvPr id="15"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5588" y="49784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1988" y="49641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19825" y="4972050"/>
              <a:ext cx="7286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489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FEE67419-69E3-4069-8AC7-8B54ECED7F00}" type="datetimeFigureOut">
              <a:rPr lang="en-NZ" smtClean="0"/>
              <a:t>18/11/2014</a:t>
            </a:fld>
            <a:endParaRPr lang="en-NZ"/>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60C718E-10C7-436D-BA69-8B9EEFF60DD1}" type="slidenum">
              <a:rPr lang="en-NZ" smtClean="0"/>
              <a:t>‹#›</a:t>
            </a:fld>
            <a:endParaRPr lang="en-NZ"/>
          </a:p>
        </p:txBody>
      </p:sp>
    </p:spTree>
    <p:extLst>
      <p:ext uri="{BB962C8B-B14F-4D97-AF65-F5344CB8AC3E}">
        <p14:creationId xmlns:p14="http://schemas.microsoft.com/office/powerpoint/2010/main" val="2220749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Tree>
    <p:extLst>
      <p:ext uri="{BB962C8B-B14F-4D97-AF65-F5344CB8AC3E}">
        <p14:creationId xmlns:p14="http://schemas.microsoft.com/office/powerpoint/2010/main" val="1441620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F0312F3-4FB5-4430-9FDC-D596D8555BF8}" type="slidenum">
              <a:rPr lang="en-AU"/>
              <a:pPr>
                <a:defRPr/>
              </a:pPr>
              <a:t>‹#›</a:t>
            </a:fld>
            <a:endParaRPr lang="en-AU"/>
          </a:p>
        </p:txBody>
      </p:sp>
    </p:spTree>
    <p:extLst>
      <p:ext uri="{BB962C8B-B14F-4D97-AF65-F5344CB8AC3E}">
        <p14:creationId xmlns:p14="http://schemas.microsoft.com/office/powerpoint/2010/main" val="2733566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E5DDC-247C-410B-B845-E579E2D1C82B}" type="datetimeFigureOut">
              <a:rPr lang="en-NZ" smtClean="0"/>
              <a:t>18/11/2014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56C39E8-713E-4ADF-A05B-0853AAA0ECA8}" type="slidenum">
              <a:rPr lang="en-NZ" smtClean="0"/>
              <a:t>‹#›</a:t>
            </a:fld>
            <a:endParaRPr lang="en-NZ"/>
          </a:p>
        </p:txBody>
      </p:sp>
    </p:spTree>
    <p:extLst>
      <p:ext uri="{BB962C8B-B14F-4D97-AF65-F5344CB8AC3E}">
        <p14:creationId xmlns:p14="http://schemas.microsoft.com/office/powerpoint/2010/main" val="3594597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E5DDC-247C-410B-B845-E579E2D1C82B}" type="datetimeFigureOut">
              <a:rPr lang="en-NZ" smtClean="0"/>
              <a:t>18/11/2014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56C39E8-713E-4ADF-A05B-0853AAA0ECA8}" type="slidenum">
              <a:rPr lang="en-NZ" smtClean="0"/>
              <a:t>‹#›</a:t>
            </a:fld>
            <a:endParaRPr lang="en-NZ"/>
          </a:p>
        </p:txBody>
      </p:sp>
    </p:spTree>
    <p:extLst>
      <p:ext uri="{BB962C8B-B14F-4D97-AF65-F5344CB8AC3E}">
        <p14:creationId xmlns:p14="http://schemas.microsoft.com/office/powerpoint/2010/main" val="1011357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B858FA7-434A-49C2-B67B-18AF0A20CBEE}" type="datetimeFigureOut">
              <a:rPr lang="en-NZ" smtClean="0"/>
              <a:t>18/11/2014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50243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35EEE902-162F-42C5-8646-1ED7C175D11C}" type="slidenum">
              <a:rPr lang="en-AU"/>
              <a:pPr>
                <a:defRPr/>
              </a:pPr>
              <a:t>‹#›</a:t>
            </a:fld>
            <a:endParaRPr lang="en-AU"/>
          </a:p>
        </p:txBody>
      </p:sp>
    </p:spTree>
    <p:extLst>
      <p:ext uri="{BB962C8B-B14F-4D97-AF65-F5344CB8AC3E}">
        <p14:creationId xmlns:p14="http://schemas.microsoft.com/office/powerpoint/2010/main" val="57593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B858FA7-434A-49C2-B67B-18AF0A20CBEE}" type="datetimeFigureOut">
              <a:rPr lang="en-NZ" smtClean="0"/>
              <a:t>18/11/2014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2558021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6474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26474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B858FA7-434A-49C2-B67B-18AF0A20CBEE}" type="datetimeFigureOut">
              <a:rPr lang="en-NZ" smtClean="0"/>
              <a:t>18/11/2014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3805084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7039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1016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287039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51016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7" name="Date Placeholder 6"/>
          <p:cNvSpPr>
            <a:spLocks noGrp="1"/>
          </p:cNvSpPr>
          <p:nvPr>
            <p:ph type="dt" sz="half" idx="10"/>
          </p:nvPr>
        </p:nvSpPr>
        <p:spPr/>
        <p:txBody>
          <a:bodyPr/>
          <a:lstStyle/>
          <a:p>
            <a:fld id="{CB858FA7-434A-49C2-B67B-18AF0A20CBEE}" type="datetimeFigureOut">
              <a:rPr lang="en-NZ" smtClean="0"/>
              <a:t>18/11/2014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1103809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B858FA7-434A-49C2-B67B-18AF0A20CBEE}"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3718369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9712" y="242088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5" name="Date Placeholder 4"/>
          <p:cNvSpPr>
            <a:spLocks noGrp="1"/>
          </p:cNvSpPr>
          <p:nvPr>
            <p:ph type="dt" sz="half" idx="10"/>
          </p:nvPr>
        </p:nvSpPr>
        <p:spPr/>
        <p:txBody>
          <a:bodyPr/>
          <a:lstStyle/>
          <a:p>
            <a:fld id="{CB858FA7-434A-49C2-B67B-18AF0A20CBEE}" type="datetimeFigureOut">
              <a:rPr lang="en-NZ" smtClean="0"/>
              <a:t>18/11/2014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1728529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E67419-69E3-4069-8AC7-8B54ECED7F00}"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60C718E-10C7-436D-BA69-8B9EEFF60DD1}" type="slidenum">
              <a:rPr lang="en-NZ" smtClean="0"/>
              <a:t>‹#›</a:t>
            </a:fld>
            <a:endParaRPr lang="en-NZ"/>
          </a:p>
        </p:txBody>
      </p:sp>
    </p:spTree>
    <p:extLst>
      <p:ext uri="{BB962C8B-B14F-4D97-AF65-F5344CB8AC3E}">
        <p14:creationId xmlns:p14="http://schemas.microsoft.com/office/powerpoint/2010/main" val="222074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3A4B187-4541-4155-ADE3-3D5924270DD8}" type="slidenum">
              <a:rPr lang="en-AU"/>
              <a:pPr>
                <a:defRPr/>
              </a:pPr>
              <a:t>‹#›</a:t>
            </a:fld>
            <a:endParaRPr lang="en-AU"/>
          </a:p>
        </p:txBody>
      </p:sp>
    </p:spTree>
    <p:extLst>
      <p:ext uri="{BB962C8B-B14F-4D97-AF65-F5344CB8AC3E}">
        <p14:creationId xmlns:p14="http://schemas.microsoft.com/office/powerpoint/2010/main" val="3603932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44450"/>
            <a:ext cx="7772400" cy="1143000"/>
          </a:xfrm>
          <a:prstGeom prst="rect">
            <a:avLst/>
          </a:prstGeom>
        </p:spPr>
        <p:txBody>
          <a:bodyPr/>
          <a:lstStyle>
            <a:lvl1pPr algn="l">
              <a:defRPr/>
            </a:lvl1p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35EEE902-162F-42C5-8646-1ED7C175D11C}" type="slidenum">
              <a:rPr lang="en-AU"/>
              <a:pPr>
                <a:defRPr/>
              </a:pPr>
              <a:t>‹#›</a:t>
            </a:fld>
            <a:endParaRPr lang="en-AU"/>
          </a:p>
        </p:txBody>
      </p:sp>
    </p:spTree>
    <p:extLst>
      <p:ext uri="{BB962C8B-B14F-4D97-AF65-F5344CB8AC3E}">
        <p14:creationId xmlns:p14="http://schemas.microsoft.com/office/powerpoint/2010/main" val="575936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pic>
        <p:nvPicPr>
          <p:cNvPr id="8" name="Picture 11" descr="Phon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4213" y="3573463"/>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ebsite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213" y="41497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eb logo (smal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4213" y="4725988"/>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300788" y="2492375"/>
            <a:ext cx="22256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611188" y="-169863"/>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smtClean="0">
                <a:solidFill>
                  <a:schemeClr val="bg1"/>
                </a:solidFill>
                <a:latin typeface="Segoe UI" pitchFamily="34" charset="0"/>
                <a:cs typeface="Segoe UI" pitchFamily="34" charset="0"/>
              </a:rPr>
              <a:t>Thank you</a:t>
            </a:r>
            <a:endParaRPr lang="en-AU" sz="540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047515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tay connecte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
        <p:nvSpPr>
          <p:cNvPr id="7" name="Rectangle 7"/>
          <p:cNvSpPr>
            <a:spLocks noChangeArrowheads="1"/>
          </p:cNvSpPr>
          <p:nvPr userDrawn="1"/>
        </p:nvSpPr>
        <p:spPr bwMode="auto">
          <a:xfrm>
            <a:off x="611188" y="-98401"/>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a:solidFill>
                  <a:schemeClr val="bg1"/>
                </a:solidFill>
                <a:latin typeface="Segoe UI" pitchFamily="34" charset="0"/>
                <a:cs typeface="Segoe UI" pitchFamily="34" charset="0"/>
              </a:rPr>
              <a:t>Stay connected</a:t>
            </a:r>
            <a:endParaRPr lang="en-AU" sz="5400" b="1" dirty="0">
              <a:solidFill>
                <a:schemeClr val="bg1"/>
              </a:solidFill>
              <a:latin typeface="Segoe UI" pitchFamily="34" charset="0"/>
              <a:cs typeface="Segoe UI" pitchFamily="34" charset="0"/>
            </a:endParaRPr>
          </a:p>
        </p:txBody>
      </p:sp>
      <p:grpSp>
        <p:nvGrpSpPr>
          <p:cNvPr id="8" name="Group 8"/>
          <p:cNvGrpSpPr>
            <a:grpSpLocks/>
          </p:cNvGrpSpPr>
          <p:nvPr userDrawn="1"/>
        </p:nvGrpSpPr>
        <p:grpSpPr bwMode="auto">
          <a:xfrm>
            <a:off x="688975" y="2231678"/>
            <a:ext cx="8051800" cy="3357562"/>
            <a:chOff x="688975" y="2348880"/>
            <a:chExt cx="8051081" cy="3358183"/>
          </a:xfrm>
        </p:grpSpPr>
        <p:pic>
          <p:nvPicPr>
            <p:cNvPr id="9"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 y="4121993"/>
              <a:ext cx="6588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900" y="2405906"/>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975" y="3228231"/>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1475656" y="4374530"/>
              <a:ext cx="719613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24/7 Environmental Hotline</a:t>
              </a:r>
              <a:br>
                <a:rPr lang="en-NZ" sz="2800" b="1">
                  <a:latin typeface="Segoe UI" pitchFamily="34" charset="0"/>
                  <a:cs typeface="Segoe UI" pitchFamily="34" charset="0"/>
                </a:rPr>
              </a:br>
              <a:r>
                <a:rPr lang="en-NZ" sz="2800" b="1">
                  <a:solidFill>
                    <a:srgbClr val="0070C0"/>
                  </a:solidFill>
                  <a:latin typeface="Segoe UI" pitchFamily="34" charset="0"/>
                  <a:cs typeface="Segoe UI" pitchFamily="34" charset="0"/>
                </a:rPr>
                <a:t>0800 504 639</a:t>
              </a:r>
              <a:r>
                <a:rPr lang="en-NZ" sz="2800" b="1">
                  <a:solidFill>
                    <a:srgbClr val="000099"/>
                  </a:solidFill>
                  <a:latin typeface="Segoe UI" pitchFamily="34" charset="0"/>
                  <a:cs typeface="Segoe UI" pitchFamily="34" charset="0"/>
                </a:rPr>
                <a:t/>
              </a:r>
              <a:br>
                <a:rPr lang="en-NZ" sz="2800" b="1">
                  <a:solidFill>
                    <a:srgbClr val="000099"/>
                  </a:solidFill>
                  <a:latin typeface="Segoe UI" pitchFamily="34" charset="0"/>
                  <a:cs typeface="Segoe UI" pitchFamily="34" charset="0"/>
                </a:rPr>
              </a:br>
              <a:endParaRPr lang="en-AU" sz="2800" b="1">
                <a:solidFill>
                  <a:srgbClr val="0070C0"/>
                </a:solidFill>
                <a:latin typeface="Segoe UI" pitchFamily="34" charset="0"/>
                <a:cs typeface="Segoe UI" pitchFamily="34" charset="0"/>
              </a:endParaRPr>
            </a:p>
          </p:txBody>
        </p:sp>
        <p:sp>
          <p:nvSpPr>
            <p:cNvPr id="13" name="Rectangle 3"/>
            <p:cNvSpPr txBox="1">
              <a:spLocks noChangeArrowheads="1"/>
            </p:cNvSpPr>
            <p:nvPr/>
          </p:nvSpPr>
          <p:spPr bwMode="auto">
            <a:xfrm>
              <a:off x="1482006" y="2348880"/>
              <a:ext cx="25193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0800 002 004</a:t>
              </a:r>
              <a:endParaRPr lang="en-AU" sz="2800" b="1">
                <a:solidFill>
                  <a:srgbClr val="0070C0"/>
                </a:solidFill>
                <a:latin typeface="Segoe UI" pitchFamily="34" charset="0"/>
                <a:cs typeface="Segoe UI" pitchFamily="34" charset="0"/>
              </a:endParaRPr>
            </a:p>
          </p:txBody>
        </p:sp>
        <p:sp>
          <p:nvSpPr>
            <p:cNvPr id="14" name="Rectangle 3"/>
            <p:cNvSpPr txBox="1">
              <a:spLocks noChangeArrowheads="1"/>
            </p:cNvSpPr>
            <p:nvPr/>
          </p:nvSpPr>
          <p:spPr bwMode="auto">
            <a:xfrm>
              <a:off x="1482006" y="3182715"/>
              <a:ext cx="72580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www.nrc.govt.nz</a:t>
              </a:r>
              <a:endParaRPr lang="en-AU" sz="2800" b="1">
                <a:solidFill>
                  <a:srgbClr val="0070C0"/>
                </a:solidFill>
                <a:latin typeface="Segoe UI" pitchFamily="34" charset="0"/>
                <a:cs typeface="Segoe UI" pitchFamily="34" charset="0"/>
              </a:endParaRPr>
            </a:p>
          </p:txBody>
        </p:sp>
        <p:pic>
          <p:nvPicPr>
            <p:cNvPr id="15"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5588" y="49784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1988" y="49641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19825" y="4972050"/>
              <a:ext cx="7286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48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l">
              <a:defRPr/>
            </a:lvl1pPr>
          </a:lstStyle>
          <a:p>
            <a:r>
              <a:rPr lang="en-US" smtClean="0"/>
              <a:t>Click to edit Master title style</a:t>
            </a:r>
            <a:endParaRPr lang="en-NZ"/>
          </a:p>
        </p:txBody>
      </p:sp>
      <p:sp>
        <p:nvSpPr>
          <p:cNvPr id="3" name="Text Placeholder 2"/>
          <p:cNvSpPr>
            <a:spLocks noGrp="1"/>
          </p:cNvSpPr>
          <p:nvPr>
            <p:ph type="body" idx="1"/>
          </p:nvPr>
        </p:nvSpPr>
        <p:spPr>
          <a:xfrm>
            <a:off x="382588" y="2348880"/>
            <a:ext cx="4189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2588" y="2988642"/>
            <a:ext cx="4189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2348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8864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0301450-C667-4029-BFD1-1171282AC539}" type="slidenum">
              <a:rPr lang="en-AU"/>
              <a:pPr>
                <a:defRPr/>
              </a:pPr>
              <a:t>‹#›</a:t>
            </a:fld>
            <a:endParaRPr lang="en-AU"/>
          </a:p>
        </p:txBody>
      </p:sp>
    </p:spTree>
    <p:extLst>
      <p:ext uri="{BB962C8B-B14F-4D97-AF65-F5344CB8AC3E}">
        <p14:creationId xmlns:p14="http://schemas.microsoft.com/office/powerpoint/2010/main" val="891591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24208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B858FA7-434A-49C2-B67B-18AF0A20CBEE}" type="datetimeFigureOut">
              <a:rPr lang="en-NZ" smtClean="0"/>
              <a:t>18/11/2014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3567045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457200" y="148478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B858FA7-434A-49C2-B67B-18AF0A20CBEE}" type="datetimeFigureOut">
              <a:rPr lang="en-NZ" smtClean="0"/>
              <a:t>18/11/2014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3635916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5486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B858FA7-434A-49C2-B67B-18AF0A20CBEE}" type="datetimeFigureOut">
              <a:rPr lang="en-NZ" smtClean="0"/>
              <a:t>18/11/2014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2738229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7039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1016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287039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51016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7" name="Date Placeholder 6"/>
          <p:cNvSpPr>
            <a:spLocks noGrp="1"/>
          </p:cNvSpPr>
          <p:nvPr>
            <p:ph type="dt" sz="half" idx="10"/>
          </p:nvPr>
        </p:nvSpPr>
        <p:spPr/>
        <p:txBody>
          <a:bodyPr/>
          <a:lstStyle/>
          <a:p>
            <a:fld id="{CB858FA7-434A-49C2-B67B-18AF0A20CBEE}" type="datetimeFigureOut">
              <a:rPr lang="en-NZ" smtClean="0"/>
              <a:t>18/11/2014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919278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B858FA7-434A-49C2-B67B-18AF0A20CBEE}"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2635536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9712" y="76470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5" name="Date Placeholder 4"/>
          <p:cNvSpPr>
            <a:spLocks noGrp="1"/>
          </p:cNvSpPr>
          <p:nvPr>
            <p:ph type="dt" sz="half" idx="10"/>
          </p:nvPr>
        </p:nvSpPr>
        <p:spPr/>
        <p:txBody>
          <a:bodyPr/>
          <a:lstStyle/>
          <a:p>
            <a:fld id="{CB858FA7-434A-49C2-B67B-18AF0A20CBEE}" type="datetimeFigureOut">
              <a:rPr lang="en-NZ" smtClean="0"/>
              <a:t>18/11/2014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2858059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E67419-69E3-4069-8AC7-8B54ECED7F00}"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60C718E-10C7-436D-BA69-8B9EEFF60DD1}" type="slidenum">
              <a:rPr lang="en-NZ" smtClean="0"/>
              <a:t>‹#›</a:t>
            </a:fld>
            <a:endParaRPr lang="en-NZ"/>
          </a:p>
        </p:txBody>
      </p:sp>
    </p:spTree>
    <p:extLst>
      <p:ext uri="{BB962C8B-B14F-4D97-AF65-F5344CB8AC3E}">
        <p14:creationId xmlns:p14="http://schemas.microsoft.com/office/powerpoint/2010/main" val="2220749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3A4B187-4541-4155-ADE3-3D5924270DD8}" type="slidenum">
              <a:rPr lang="en-AU"/>
              <a:pPr>
                <a:defRPr/>
              </a:pPr>
              <a:t>‹#›</a:t>
            </a:fld>
            <a:endParaRPr lang="en-AU"/>
          </a:p>
        </p:txBody>
      </p:sp>
    </p:spTree>
    <p:extLst>
      <p:ext uri="{BB962C8B-B14F-4D97-AF65-F5344CB8AC3E}">
        <p14:creationId xmlns:p14="http://schemas.microsoft.com/office/powerpoint/2010/main" val="3603932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44450"/>
            <a:ext cx="7772400" cy="1143000"/>
          </a:xfrm>
          <a:prstGeom prst="rect">
            <a:avLst/>
          </a:prstGeom>
        </p:spPr>
        <p:txBody>
          <a:bodyPr/>
          <a:lstStyle>
            <a:lvl1pPr algn="l">
              <a:defRPr/>
            </a:lvl1p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35EEE902-162F-42C5-8646-1ED7C175D11C}" type="slidenum">
              <a:rPr lang="en-AU"/>
              <a:pPr>
                <a:defRPr/>
              </a:pPr>
              <a:t>‹#›</a:t>
            </a:fld>
            <a:endParaRPr lang="en-AU"/>
          </a:p>
        </p:txBody>
      </p:sp>
    </p:spTree>
    <p:extLst>
      <p:ext uri="{BB962C8B-B14F-4D97-AF65-F5344CB8AC3E}">
        <p14:creationId xmlns:p14="http://schemas.microsoft.com/office/powerpoint/2010/main" val="575936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pic>
        <p:nvPicPr>
          <p:cNvPr id="8" name="Picture 11" descr="Phon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4213" y="3573463"/>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ebsite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213" y="41497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eb logo (smal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4213" y="4725988"/>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300788" y="2492375"/>
            <a:ext cx="22256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611188" y="-169863"/>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smtClean="0">
                <a:solidFill>
                  <a:schemeClr val="bg1"/>
                </a:solidFill>
                <a:latin typeface="Segoe UI" pitchFamily="34" charset="0"/>
                <a:cs typeface="Segoe UI" pitchFamily="34" charset="0"/>
              </a:rPr>
              <a:t>Thank you</a:t>
            </a:r>
            <a:endParaRPr lang="en-AU" sz="540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04751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F0312F3-4FB5-4430-9FDC-D596D8555BF8}" type="slidenum">
              <a:rPr lang="en-AU"/>
              <a:pPr>
                <a:defRPr/>
              </a:pPr>
              <a:t>‹#›</a:t>
            </a:fld>
            <a:endParaRPr lang="en-AU"/>
          </a:p>
        </p:txBody>
      </p:sp>
    </p:spTree>
    <p:extLst>
      <p:ext uri="{BB962C8B-B14F-4D97-AF65-F5344CB8AC3E}">
        <p14:creationId xmlns:p14="http://schemas.microsoft.com/office/powerpoint/2010/main" val="2733566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ay connecte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
        <p:nvSpPr>
          <p:cNvPr id="7" name="Rectangle 7"/>
          <p:cNvSpPr>
            <a:spLocks noChangeArrowheads="1"/>
          </p:cNvSpPr>
          <p:nvPr userDrawn="1"/>
        </p:nvSpPr>
        <p:spPr bwMode="auto">
          <a:xfrm>
            <a:off x="611188" y="-98401"/>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a:solidFill>
                  <a:schemeClr val="bg1"/>
                </a:solidFill>
                <a:latin typeface="Segoe UI" pitchFamily="34" charset="0"/>
                <a:cs typeface="Segoe UI" pitchFamily="34" charset="0"/>
              </a:rPr>
              <a:t>Stay connected</a:t>
            </a:r>
            <a:endParaRPr lang="en-AU" sz="5400" b="1" dirty="0">
              <a:solidFill>
                <a:schemeClr val="bg1"/>
              </a:solidFill>
              <a:latin typeface="Segoe UI" pitchFamily="34" charset="0"/>
              <a:cs typeface="Segoe UI" pitchFamily="34" charset="0"/>
            </a:endParaRPr>
          </a:p>
        </p:txBody>
      </p:sp>
      <p:grpSp>
        <p:nvGrpSpPr>
          <p:cNvPr id="8" name="Group 8"/>
          <p:cNvGrpSpPr>
            <a:grpSpLocks/>
          </p:cNvGrpSpPr>
          <p:nvPr userDrawn="1"/>
        </p:nvGrpSpPr>
        <p:grpSpPr bwMode="auto">
          <a:xfrm>
            <a:off x="688975" y="2231678"/>
            <a:ext cx="8051800" cy="3357562"/>
            <a:chOff x="688975" y="2348880"/>
            <a:chExt cx="8051081" cy="3358183"/>
          </a:xfrm>
        </p:grpSpPr>
        <p:pic>
          <p:nvPicPr>
            <p:cNvPr id="9"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 y="4121993"/>
              <a:ext cx="6588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900" y="2405906"/>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975" y="3228231"/>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1475656" y="4374530"/>
              <a:ext cx="719613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24/7 Environmental Hotline</a:t>
              </a:r>
              <a:br>
                <a:rPr lang="en-NZ" sz="2800" b="1">
                  <a:latin typeface="Segoe UI" pitchFamily="34" charset="0"/>
                  <a:cs typeface="Segoe UI" pitchFamily="34" charset="0"/>
                </a:rPr>
              </a:br>
              <a:r>
                <a:rPr lang="en-NZ" sz="2800" b="1">
                  <a:solidFill>
                    <a:srgbClr val="0070C0"/>
                  </a:solidFill>
                  <a:latin typeface="Segoe UI" pitchFamily="34" charset="0"/>
                  <a:cs typeface="Segoe UI" pitchFamily="34" charset="0"/>
                </a:rPr>
                <a:t>0800 504 639</a:t>
              </a:r>
              <a:r>
                <a:rPr lang="en-NZ" sz="2800" b="1">
                  <a:solidFill>
                    <a:srgbClr val="000099"/>
                  </a:solidFill>
                  <a:latin typeface="Segoe UI" pitchFamily="34" charset="0"/>
                  <a:cs typeface="Segoe UI" pitchFamily="34" charset="0"/>
                </a:rPr>
                <a:t/>
              </a:r>
              <a:br>
                <a:rPr lang="en-NZ" sz="2800" b="1">
                  <a:solidFill>
                    <a:srgbClr val="000099"/>
                  </a:solidFill>
                  <a:latin typeface="Segoe UI" pitchFamily="34" charset="0"/>
                  <a:cs typeface="Segoe UI" pitchFamily="34" charset="0"/>
                </a:rPr>
              </a:br>
              <a:endParaRPr lang="en-AU" sz="2800" b="1">
                <a:solidFill>
                  <a:srgbClr val="0070C0"/>
                </a:solidFill>
                <a:latin typeface="Segoe UI" pitchFamily="34" charset="0"/>
                <a:cs typeface="Segoe UI" pitchFamily="34" charset="0"/>
              </a:endParaRPr>
            </a:p>
          </p:txBody>
        </p:sp>
        <p:sp>
          <p:nvSpPr>
            <p:cNvPr id="13" name="Rectangle 3"/>
            <p:cNvSpPr txBox="1">
              <a:spLocks noChangeArrowheads="1"/>
            </p:cNvSpPr>
            <p:nvPr/>
          </p:nvSpPr>
          <p:spPr bwMode="auto">
            <a:xfrm>
              <a:off x="1482006" y="2348880"/>
              <a:ext cx="25193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0800 002 004</a:t>
              </a:r>
              <a:endParaRPr lang="en-AU" sz="2800" b="1">
                <a:solidFill>
                  <a:srgbClr val="0070C0"/>
                </a:solidFill>
                <a:latin typeface="Segoe UI" pitchFamily="34" charset="0"/>
                <a:cs typeface="Segoe UI" pitchFamily="34" charset="0"/>
              </a:endParaRPr>
            </a:p>
          </p:txBody>
        </p:sp>
        <p:sp>
          <p:nvSpPr>
            <p:cNvPr id="14" name="Rectangle 3"/>
            <p:cNvSpPr txBox="1">
              <a:spLocks noChangeArrowheads="1"/>
            </p:cNvSpPr>
            <p:nvPr/>
          </p:nvSpPr>
          <p:spPr bwMode="auto">
            <a:xfrm>
              <a:off x="1482006" y="3182715"/>
              <a:ext cx="72580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www.nrc.govt.nz</a:t>
              </a:r>
              <a:endParaRPr lang="en-AU" sz="2800" b="1">
                <a:solidFill>
                  <a:srgbClr val="0070C0"/>
                </a:solidFill>
                <a:latin typeface="Segoe UI" pitchFamily="34" charset="0"/>
                <a:cs typeface="Segoe UI" pitchFamily="34" charset="0"/>
              </a:endParaRPr>
            </a:p>
          </p:txBody>
        </p:sp>
        <p:pic>
          <p:nvPicPr>
            <p:cNvPr id="15"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5588" y="49784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1988" y="49641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19825" y="4972050"/>
              <a:ext cx="7286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489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B858FA7-434A-49C2-B67B-18AF0A20CBEE}" type="datetimeFigureOut">
              <a:rPr lang="en-NZ" smtClean="0"/>
              <a:t>18/11/2014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53780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B858FA7-434A-49C2-B67B-18AF0A20CBEE}" type="datetimeFigureOut">
              <a:rPr lang="en-NZ" smtClean="0"/>
              <a:t>18/11/2014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1910814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6474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26474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B858FA7-434A-49C2-B67B-18AF0A20CBEE}" type="datetimeFigureOut">
              <a:rPr lang="en-NZ" smtClean="0"/>
              <a:t>18/11/2014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415535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7039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1016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287039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51016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7" name="Date Placeholder 6"/>
          <p:cNvSpPr>
            <a:spLocks noGrp="1"/>
          </p:cNvSpPr>
          <p:nvPr>
            <p:ph type="dt" sz="half" idx="10"/>
          </p:nvPr>
        </p:nvSpPr>
        <p:spPr/>
        <p:txBody>
          <a:bodyPr/>
          <a:lstStyle/>
          <a:p>
            <a:fld id="{CB858FA7-434A-49C2-B67B-18AF0A20CBEE}" type="datetimeFigureOut">
              <a:rPr lang="en-NZ" smtClean="0"/>
              <a:t>18/11/2014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3791265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B858FA7-434A-49C2-B67B-18AF0A20CBEE}"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3207107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9712" y="242088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5" name="Date Placeholder 4"/>
          <p:cNvSpPr>
            <a:spLocks noGrp="1"/>
          </p:cNvSpPr>
          <p:nvPr>
            <p:ph type="dt" sz="half" idx="10"/>
          </p:nvPr>
        </p:nvSpPr>
        <p:spPr/>
        <p:txBody>
          <a:bodyPr/>
          <a:lstStyle/>
          <a:p>
            <a:fld id="{CB858FA7-434A-49C2-B67B-18AF0A20CBEE}" type="datetimeFigureOut">
              <a:rPr lang="en-NZ" smtClean="0"/>
              <a:t>18/11/2014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04396A-508C-482E-8A62-574950B1B379}" type="slidenum">
              <a:rPr lang="en-NZ" smtClean="0"/>
              <a:t>‹#›</a:t>
            </a:fld>
            <a:endParaRPr lang="en-NZ"/>
          </a:p>
        </p:txBody>
      </p:sp>
    </p:spTree>
    <p:extLst>
      <p:ext uri="{BB962C8B-B14F-4D97-AF65-F5344CB8AC3E}">
        <p14:creationId xmlns:p14="http://schemas.microsoft.com/office/powerpoint/2010/main" val="11908810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E67419-69E3-4069-8AC7-8B54ECED7F00}" type="datetimeFigureOut">
              <a:rPr lang="en-NZ" smtClean="0"/>
              <a:t>18/11/2014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60C718E-10C7-436D-BA69-8B9EEFF60DD1}" type="slidenum">
              <a:rPr lang="en-NZ" smtClean="0"/>
              <a:t>‹#›</a:t>
            </a:fld>
            <a:endParaRPr lang="en-NZ"/>
          </a:p>
        </p:txBody>
      </p:sp>
    </p:spTree>
    <p:extLst>
      <p:ext uri="{BB962C8B-B14F-4D97-AF65-F5344CB8AC3E}">
        <p14:creationId xmlns:p14="http://schemas.microsoft.com/office/powerpoint/2010/main" val="2220749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3A4B187-4541-4155-ADE3-3D5924270DD8}" type="slidenum">
              <a:rPr lang="en-AU"/>
              <a:pPr>
                <a:defRPr/>
              </a:pPr>
              <a:t>‹#›</a:t>
            </a:fld>
            <a:endParaRPr lang="en-AU"/>
          </a:p>
        </p:txBody>
      </p:sp>
    </p:spTree>
    <p:extLst>
      <p:ext uri="{BB962C8B-B14F-4D97-AF65-F5344CB8AC3E}">
        <p14:creationId xmlns:p14="http://schemas.microsoft.com/office/powerpoint/2010/main" val="36039325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44450"/>
            <a:ext cx="7772400" cy="1143000"/>
          </a:xfrm>
          <a:prstGeom prst="rect">
            <a:avLst/>
          </a:prstGeom>
        </p:spPr>
        <p:txBody>
          <a:bodyPr/>
          <a:lstStyle>
            <a:lvl1pPr algn="l">
              <a:defRPr/>
            </a:lvl1p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35EEE902-162F-42C5-8646-1ED7C175D11C}" type="slidenum">
              <a:rPr lang="en-AU"/>
              <a:pPr>
                <a:defRPr/>
              </a:pPr>
              <a:t>‹#›</a:t>
            </a:fld>
            <a:endParaRPr lang="en-AU"/>
          </a:p>
        </p:txBody>
      </p:sp>
    </p:spTree>
    <p:extLst>
      <p:ext uri="{BB962C8B-B14F-4D97-AF65-F5344CB8AC3E}">
        <p14:creationId xmlns:p14="http://schemas.microsoft.com/office/powerpoint/2010/main" val="57593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3A4B187-4541-4155-ADE3-3D5924270DD8}" type="slidenum">
              <a:rPr lang="en-AU"/>
              <a:pPr>
                <a:defRPr/>
              </a:pPr>
              <a:t>‹#›</a:t>
            </a:fld>
            <a:endParaRPr lang="en-AU"/>
          </a:p>
        </p:txBody>
      </p:sp>
    </p:spTree>
    <p:extLst>
      <p:ext uri="{BB962C8B-B14F-4D97-AF65-F5344CB8AC3E}">
        <p14:creationId xmlns:p14="http://schemas.microsoft.com/office/powerpoint/2010/main" val="3603932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pic>
        <p:nvPicPr>
          <p:cNvPr id="8" name="Picture 11" descr="Phon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4213" y="3573463"/>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ebsite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213" y="41497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eb logo (smal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4213" y="4725988"/>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300788" y="2492375"/>
            <a:ext cx="22256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611188" y="-169863"/>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smtClean="0">
                <a:solidFill>
                  <a:schemeClr val="bg1"/>
                </a:solidFill>
                <a:latin typeface="Segoe UI" pitchFamily="34" charset="0"/>
                <a:cs typeface="Segoe UI" pitchFamily="34" charset="0"/>
              </a:rPr>
              <a:t>Thank you</a:t>
            </a:r>
            <a:endParaRPr lang="en-AU" sz="540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0475151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tay connecte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
        <p:nvSpPr>
          <p:cNvPr id="7" name="Rectangle 7"/>
          <p:cNvSpPr>
            <a:spLocks noChangeArrowheads="1"/>
          </p:cNvSpPr>
          <p:nvPr userDrawn="1"/>
        </p:nvSpPr>
        <p:spPr bwMode="auto">
          <a:xfrm>
            <a:off x="611188" y="-98401"/>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a:solidFill>
                  <a:schemeClr val="bg1"/>
                </a:solidFill>
                <a:latin typeface="Segoe UI" pitchFamily="34" charset="0"/>
                <a:cs typeface="Segoe UI" pitchFamily="34" charset="0"/>
              </a:rPr>
              <a:t>Stay connected</a:t>
            </a:r>
            <a:endParaRPr lang="en-AU" sz="5400" b="1" dirty="0">
              <a:solidFill>
                <a:schemeClr val="bg1"/>
              </a:solidFill>
              <a:latin typeface="Segoe UI" pitchFamily="34" charset="0"/>
              <a:cs typeface="Segoe UI" pitchFamily="34" charset="0"/>
            </a:endParaRPr>
          </a:p>
        </p:txBody>
      </p:sp>
      <p:grpSp>
        <p:nvGrpSpPr>
          <p:cNvPr id="8" name="Group 8"/>
          <p:cNvGrpSpPr>
            <a:grpSpLocks/>
          </p:cNvGrpSpPr>
          <p:nvPr userDrawn="1"/>
        </p:nvGrpSpPr>
        <p:grpSpPr bwMode="auto">
          <a:xfrm>
            <a:off x="688975" y="2231678"/>
            <a:ext cx="8051800" cy="3357562"/>
            <a:chOff x="688975" y="2348880"/>
            <a:chExt cx="8051081" cy="3358183"/>
          </a:xfrm>
        </p:grpSpPr>
        <p:pic>
          <p:nvPicPr>
            <p:cNvPr id="9"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 y="4121993"/>
              <a:ext cx="6588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900" y="2405906"/>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975" y="3228231"/>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1475656" y="4374530"/>
              <a:ext cx="719613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24/7 Environmental Hotline</a:t>
              </a:r>
              <a:br>
                <a:rPr lang="en-NZ" sz="2800" b="1">
                  <a:latin typeface="Segoe UI" pitchFamily="34" charset="0"/>
                  <a:cs typeface="Segoe UI" pitchFamily="34" charset="0"/>
                </a:rPr>
              </a:br>
              <a:r>
                <a:rPr lang="en-NZ" sz="2800" b="1">
                  <a:solidFill>
                    <a:srgbClr val="0070C0"/>
                  </a:solidFill>
                  <a:latin typeface="Segoe UI" pitchFamily="34" charset="0"/>
                  <a:cs typeface="Segoe UI" pitchFamily="34" charset="0"/>
                </a:rPr>
                <a:t>0800 504 639</a:t>
              </a:r>
              <a:r>
                <a:rPr lang="en-NZ" sz="2800" b="1">
                  <a:solidFill>
                    <a:srgbClr val="000099"/>
                  </a:solidFill>
                  <a:latin typeface="Segoe UI" pitchFamily="34" charset="0"/>
                  <a:cs typeface="Segoe UI" pitchFamily="34" charset="0"/>
                </a:rPr>
                <a:t/>
              </a:r>
              <a:br>
                <a:rPr lang="en-NZ" sz="2800" b="1">
                  <a:solidFill>
                    <a:srgbClr val="000099"/>
                  </a:solidFill>
                  <a:latin typeface="Segoe UI" pitchFamily="34" charset="0"/>
                  <a:cs typeface="Segoe UI" pitchFamily="34" charset="0"/>
                </a:rPr>
              </a:br>
              <a:endParaRPr lang="en-AU" sz="2800" b="1">
                <a:solidFill>
                  <a:srgbClr val="0070C0"/>
                </a:solidFill>
                <a:latin typeface="Segoe UI" pitchFamily="34" charset="0"/>
                <a:cs typeface="Segoe UI" pitchFamily="34" charset="0"/>
              </a:endParaRPr>
            </a:p>
          </p:txBody>
        </p:sp>
        <p:sp>
          <p:nvSpPr>
            <p:cNvPr id="13" name="Rectangle 3"/>
            <p:cNvSpPr txBox="1">
              <a:spLocks noChangeArrowheads="1"/>
            </p:cNvSpPr>
            <p:nvPr/>
          </p:nvSpPr>
          <p:spPr bwMode="auto">
            <a:xfrm>
              <a:off x="1482006" y="2348880"/>
              <a:ext cx="25193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0800 002 004</a:t>
              </a:r>
              <a:endParaRPr lang="en-AU" sz="2800" b="1">
                <a:solidFill>
                  <a:srgbClr val="0070C0"/>
                </a:solidFill>
                <a:latin typeface="Segoe UI" pitchFamily="34" charset="0"/>
                <a:cs typeface="Segoe UI" pitchFamily="34" charset="0"/>
              </a:endParaRPr>
            </a:p>
          </p:txBody>
        </p:sp>
        <p:sp>
          <p:nvSpPr>
            <p:cNvPr id="14" name="Rectangle 3"/>
            <p:cNvSpPr txBox="1">
              <a:spLocks noChangeArrowheads="1"/>
            </p:cNvSpPr>
            <p:nvPr/>
          </p:nvSpPr>
          <p:spPr bwMode="auto">
            <a:xfrm>
              <a:off x="1482006" y="3182715"/>
              <a:ext cx="72580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www.nrc.govt.nz</a:t>
              </a:r>
              <a:endParaRPr lang="en-AU" sz="2800" b="1">
                <a:solidFill>
                  <a:srgbClr val="0070C0"/>
                </a:solidFill>
                <a:latin typeface="Segoe UI" pitchFamily="34" charset="0"/>
                <a:cs typeface="Segoe UI" pitchFamily="34" charset="0"/>
              </a:endParaRPr>
            </a:p>
          </p:txBody>
        </p:sp>
        <p:pic>
          <p:nvPicPr>
            <p:cNvPr id="15"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5588" y="49784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1988" y="49641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19825" y="4972050"/>
              <a:ext cx="7286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48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pic>
        <p:nvPicPr>
          <p:cNvPr id="8" name="Picture 11" descr="Phon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4213" y="3573463"/>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ebsite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213" y="41497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eb logo (smal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4213" y="4725988"/>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300788" y="2492375"/>
            <a:ext cx="22256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611188" y="-169863"/>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smtClean="0">
                <a:solidFill>
                  <a:schemeClr val="bg1"/>
                </a:solidFill>
                <a:latin typeface="Segoe UI" pitchFamily="34" charset="0"/>
                <a:cs typeface="Segoe UI" pitchFamily="34" charset="0"/>
              </a:rPr>
              <a:t>Thank you</a:t>
            </a:r>
            <a:endParaRPr lang="en-AU" sz="540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0475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y connecte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CABC1A6-2461-4F93-A4FF-2E610A2A4014}" type="slidenum">
              <a:rPr lang="en-AU"/>
              <a:pPr>
                <a:defRPr/>
              </a:pPr>
              <a:t>‹#›</a:t>
            </a:fld>
            <a:endParaRPr lang="en-AU"/>
          </a:p>
        </p:txBody>
      </p:sp>
      <p:sp>
        <p:nvSpPr>
          <p:cNvPr id="7" name="Rectangle 7"/>
          <p:cNvSpPr>
            <a:spLocks noChangeArrowheads="1"/>
          </p:cNvSpPr>
          <p:nvPr userDrawn="1"/>
        </p:nvSpPr>
        <p:spPr bwMode="auto">
          <a:xfrm>
            <a:off x="611188" y="-98401"/>
            <a:ext cx="7705725"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NZ" sz="5400" b="1" dirty="0">
                <a:solidFill>
                  <a:schemeClr val="bg1"/>
                </a:solidFill>
                <a:latin typeface="Segoe UI" pitchFamily="34" charset="0"/>
                <a:cs typeface="Segoe UI" pitchFamily="34" charset="0"/>
              </a:rPr>
              <a:t>Stay connected</a:t>
            </a:r>
            <a:endParaRPr lang="en-AU" sz="5400" b="1" dirty="0">
              <a:solidFill>
                <a:schemeClr val="bg1"/>
              </a:solidFill>
              <a:latin typeface="Segoe UI" pitchFamily="34" charset="0"/>
              <a:cs typeface="Segoe UI" pitchFamily="34" charset="0"/>
            </a:endParaRPr>
          </a:p>
        </p:txBody>
      </p:sp>
      <p:grpSp>
        <p:nvGrpSpPr>
          <p:cNvPr id="8" name="Group 8"/>
          <p:cNvGrpSpPr>
            <a:grpSpLocks/>
          </p:cNvGrpSpPr>
          <p:nvPr userDrawn="1"/>
        </p:nvGrpSpPr>
        <p:grpSpPr bwMode="auto">
          <a:xfrm>
            <a:off x="688975" y="2231678"/>
            <a:ext cx="8051800" cy="3357562"/>
            <a:chOff x="688975" y="2348880"/>
            <a:chExt cx="8051081" cy="3358183"/>
          </a:xfrm>
        </p:grpSpPr>
        <p:pic>
          <p:nvPicPr>
            <p:cNvPr id="9"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 y="4121993"/>
              <a:ext cx="6588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900" y="2405906"/>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975" y="3228231"/>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1475656" y="4374530"/>
              <a:ext cx="719613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24/7 Environmental Hotline</a:t>
              </a:r>
              <a:br>
                <a:rPr lang="en-NZ" sz="2800" b="1">
                  <a:latin typeface="Segoe UI" pitchFamily="34" charset="0"/>
                  <a:cs typeface="Segoe UI" pitchFamily="34" charset="0"/>
                </a:rPr>
              </a:br>
              <a:r>
                <a:rPr lang="en-NZ" sz="2800" b="1">
                  <a:solidFill>
                    <a:srgbClr val="0070C0"/>
                  </a:solidFill>
                  <a:latin typeface="Segoe UI" pitchFamily="34" charset="0"/>
                  <a:cs typeface="Segoe UI" pitchFamily="34" charset="0"/>
                </a:rPr>
                <a:t>0800 504 639</a:t>
              </a:r>
              <a:r>
                <a:rPr lang="en-NZ" sz="2800" b="1">
                  <a:solidFill>
                    <a:srgbClr val="000099"/>
                  </a:solidFill>
                  <a:latin typeface="Segoe UI" pitchFamily="34" charset="0"/>
                  <a:cs typeface="Segoe UI" pitchFamily="34" charset="0"/>
                </a:rPr>
                <a:t/>
              </a:r>
              <a:br>
                <a:rPr lang="en-NZ" sz="2800" b="1">
                  <a:solidFill>
                    <a:srgbClr val="000099"/>
                  </a:solidFill>
                  <a:latin typeface="Segoe UI" pitchFamily="34" charset="0"/>
                  <a:cs typeface="Segoe UI" pitchFamily="34" charset="0"/>
                </a:rPr>
              </a:br>
              <a:endParaRPr lang="en-AU" sz="2800" b="1">
                <a:solidFill>
                  <a:srgbClr val="0070C0"/>
                </a:solidFill>
                <a:latin typeface="Segoe UI" pitchFamily="34" charset="0"/>
                <a:cs typeface="Segoe UI" pitchFamily="34" charset="0"/>
              </a:endParaRPr>
            </a:p>
          </p:txBody>
        </p:sp>
        <p:sp>
          <p:nvSpPr>
            <p:cNvPr id="13" name="Rectangle 3"/>
            <p:cNvSpPr txBox="1">
              <a:spLocks noChangeArrowheads="1"/>
            </p:cNvSpPr>
            <p:nvPr/>
          </p:nvSpPr>
          <p:spPr bwMode="auto">
            <a:xfrm>
              <a:off x="1482006" y="2348880"/>
              <a:ext cx="25193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0800 002 004</a:t>
              </a:r>
              <a:endParaRPr lang="en-AU" sz="2800" b="1">
                <a:solidFill>
                  <a:srgbClr val="0070C0"/>
                </a:solidFill>
                <a:latin typeface="Segoe UI" pitchFamily="34" charset="0"/>
                <a:cs typeface="Segoe UI" pitchFamily="34" charset="0"/>
              </a:endParaRPr>
            </a:p>
          </p:txBody>
        </p:sp>
        <p:sp>
          <p:nvSpPr>
            <p:cNvPr id="14" name="Rectangle 3"/>
            <p:cNvSpPr txBox="1">
              <a:spLocks noChangeArrowheads="1"/>
            </p:cNvSpPr>
            <p:nvPr/>
          </p:nvSpPr>
          <p:spPr bwMode="auto">
            <a:xfrm>
              <a:off x="1482006" y="3182715"/>
              <a:ext cx="72580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NZ" sz="2800" b="1">
                  <a:latin typeface="Segoe UI" pitchFamily="34" charset="0"/>
                  <a:cs typeface="Segoe UI" pitchFamily="34" charset="0"/>
                </a:rPr>
                <a:t>www.nrc.govt.nz</a:t>
              </a:r>
              <a:endParaRPr lang="en-AU" sz="2800" b="1">
                <a:solidFill>
                  <a:srgbClr val="0070C0"/>
                </a:solidFill>
                <a:latin typeface="Segoe UI" pitchFamily="34" charset="0"/>
                <a:cs typeface="Segoe UI" pitchFamily="34" charset="0"/>
              </a:endParaRPr>
            </a:p>
          </p:txBody>
        </p:sp>
        <p:pic>
          <p:nvPicPr>
            <p:cNvPr id="15"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5588" y="49784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1988" y="49641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19825" y="4972050"/>
              <a:ext cx="7286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48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1143000"/>
          </a:xfrm>
        </p:spPr>
        <p:txBody>
          <a:bodyPr/>
          <a:lstStyle/>
          <a:p>
            <a:r>
              <a:rPr lang="en-US" smtClean="0"/>
              <a:t>Click to edit Master title style</a:t>
            </a:r>
            <a:endParaRPr lang="en-NZ"/>
          </a:p>
        </p:txBody>
      </p:sp>
      <p:sp>
        <p:nvSpPr>
          <p:cNvPr id="3" name="Content Placeholder 2"/>
          <p:cNvSpPr>
            <a:spLocks noGrp="1"/>
          </p:cNvSpPr>
          <p:nvPr>
            <p:ph sz="quarter" idx="1"/>
          </p:nvPr>
        </p:nvSpPr>
        <p:spPr>
          <a:xfrm>
            <a:off x="2362200" y="2133600"/>
            <a:ext cx="29718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2362200" y="4038600"/>
            <a:ext cx="29718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half" idx="3"/>
          </p:nvPr>
        </p:nvSpPr>
        <p:spPr>
          <a:xfrm>
            <a:off x="5486400" y="2133600"/>
            <a:ext cx="29718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A53212F0-E002-4C22-B15B-7DEF7AF70A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1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2.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4.jpeg"/><Relationship Id="rId4" Type="http://schemas.openxmlformats.org/officeDocument/2006/relationships/slideLayout" Target="../slideLayouts/slideLayout23.xml"/><Relationship Id="rId9" Type="http://schemas.openxmlformats.org/officeDocument/2006/relationships/image" Target="../media/image1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6.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5.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6" descr="G:\WORDDATA\Community Relations Image Library\Publications &amp; Signage\Posters\Transparent lines &amp; logos\Coastcare Header.png"/>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588" y="-30163"/>
            <a:ext cx="9142412"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76275" y="444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9" name="Rectangle 3"/>
          <p:cNvSpPr>
            <a:spLocks noGrp="1" noChangeArrowheads="1"/>
          </p:cNvSpPr>
          <p:nvPr>
            <p:ph type="body" idx="1"/>
          </p:nvPr>
        </p:nvSpPr>
        <p:spPr bwMode="auto">
          <a:xfrm>
            <a:off x="685800" y="219452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32" name="Text Box 8"/>
          <p:cNvSpPr txBox="1">
            <a:spLocks noChangeArrowheads="1"/>
          </p:cNvSpPr>
          <p:nvPr userDrawn="1"/>
        </p:nvSpPr>
        <p:spPr bwMode="auto">
          <a:xfrm>
            <a:off x="5638800" y="4343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en-GB" smtClean="0"/>
          </a:p>
        </p:txBody>
      </p:sp>
    </p:spTree>
    <p:extLst>
      <p:ext uri="{BB962C8B-B14F-4D97-AF65-F5344CB8AC3E}">
        <p14:creationId xmlns:p14="http://schemas.microsoft.com/office/powerpoint/2010/main" val="88366086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42" r:id="rId7"/>
    <p:sldLayoutId id="2147483943" r:id="rId8"/>
    <p:sldLayoutId id="2147483984" r:id="rId9"/>
    <p:sldLayoutId id="2147483981" r:id="rId10"/>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Segoe UI" pitchFamily="34" charset="0"/>
        </a:defRPr>
      </a:lvl2pPr>
      <a:lvl3pPr algn="l" rtl="0" eaLnBrk="0" fontAlgn="base" hangingPunct="0">
        <a:spcBef>
          <a:spcPct val="0"/>
        </a:spcBef>
        <a:spcAft>
          <a:spcPct val="0"/>
        </a:spcAft>
        <a:defRPr sz="4000" b="1">
          <a:solidFill>
            <a:schemeClr val="bg1"/>
          </a:solidFill>
          <a:latin typeface="Segoe UI" pitchFamily="34" charset="0"/>
        </a:defRPr>
      </a:lvl3pPr>
      <a:lvl4pPr algn="l" rtl="0" eaLnBrk="0" fontAlgn="base" hangingPunct="0">
        <a:spcBef>
          <a:spcPct val="0"/>
        </a:spcBef>
        <a:spcAft>
          <a:spcPct val="0"/>
        </a:spcAft>
        <a:defRPr sz="4000" b="1">
          <a:solidFill>
            <a:schemeClr val="bg1"/>
          </a:solidFill>
          <a:latin typeface="Segoe UI" pitchFamily="34" charset="0"/>
        </a:defRPr>
      </a:lvl4pPr>
      <a:lvl5pPr algn="l" rtl="0" eaLnBrk="0" fontAlgn="base" hangingPunct="0">
        <a:spcBef>
          <a:spcPct val="0"/>
        </a:spcBef>
        <a:spcAft>
          <a:spcPct val="0"/>
        </a:spcAft>
        <a:defRPr sz="4000" b="1">
          <a:solidFill>
            <a:schemeClr val="bg1"/>
          </a:solidFill>
          <a:latin typeface="Segoe U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2503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67419-69E3-4069-8AC7-8B54ECED7F00}" type="datetimeFigureOut">
              <a:rPr lang="en-NZ" smtClean="0"/>
              <a:t>18/11/2014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C718E-10C7-436D-BA69-8B9EEFF60DD1}" type="slidenum">
              <a:rPr lang="en-NZ" smtClean="0"/>
              <a:t>‹#›</a:t>
            </a:fld>
            <a:endParaRPr lang="en-NZ"/>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9144000" cy="4468762"/>
          </a:xfrm>
          <a:prstGeom prst="rect">
            <a:avLst/>
          </a:prstGeom>
        </p:spPr>
      </p:pic>
    </p:spTree>
    <p:extLst>
      <p:ext uri="{BB962C8B-B14F-4D97-AF65-F5344CB8AC3E}">
        <p14:creationId xmlns:p14="http://schemas.microsoft.com/office/powerpoint/2010/main" val="1311018640"/>
      </p:ext>
    </p:extLst>
  </p:cSld>
  <p:clrMap bg1="lt1" tx1="dk1" bg2="lt2" tx2="dk2" accent1="accent1" accent2="accent2" accent3="accent3" accent4="accent4" accent5="accent5" accent6="accent6" hlink="hlink" folHlink="folHlink"/>
  <p:sldLayoutIdLst>
    <p:sldLayoutId id="2147483914" r:id="rId1"/>
    <p:sldLayoutId id="2147483985" r:id="rId2"/>
    <p:sldLayoutId id="2147483986" r:id="rId3"/>
    <p:sldLayoutId id="2147483987" r:id="rId4"/>
    <p:sldLayoutId id="2147483988" r:id="rId5"/>
    <p:sldLayoutId id="2147483990" r:id="rId6"/>
    <p:sldLayoutId id="2147483991" r:id="rId7"/>
    <p:sldLayoutId id="2147483992" r:id="rId8"/>
    <p:sldLayoutId id="214748399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27384"/>
            <a:ext cx="9144000" cy="3291840"/>
          </a:xfrm>
          <a:prstGeom prst="rect">
            <a:avLst/>
          </a:prstGeom>
        </p:spPr>
      </p:pic>
      <p:sp>
        <p:nvSpPr>
          <p:cNvPr id="3" name="Text Placeholder 2"/>
          <p:cNvSpPr>
            <a:spLocks noGrp="1"/>
          </p:cNvSpPr>
          <p:nvPr>
            <p:ph type="body" idx="1"/>
          </p:nvPr>
        </p:nvSpPr>
        <p:spPr>
          <a:xfrm>
            <a:off x="457200" y="293548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67419-69E3-4069-8AC7-8B54ECED7F00}" type="datetimeFigureOut">
              <a:rPr lang="en-NZ" smtClean="0"/>
              <a:t>18/11/2014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C718E-10C7-436D-BA69-8B9EEFF60DD1}" type="slidenum">
              <a:rPr lang="en-NZ" smtClean="0"/>
              <a:t>‹#›</a:t>
            </a:fld>
            <a:endParaRPr lang="en-NZ"/>
          </a:p>
        </p:txBody>
      </p:sp>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3491557"/>
            <a:ext cx="9143302" cy="3363310"/>
          </a:xfrm>
          <a:prstGeom prst="rect">
            <a:avLst/>
          </a:prstGeom>
        </p:spPr>
      </p:pic>
    </p:spTree>
    <p:extLst>
      <p:ext uri="{BB962C8B-B14F-4D97-AF65-F5344CB8AC3E}">
        <p14:creationId xmlns:p14="http://schemas.microsoft.com/office/powerpoint/2010/main" val="833878424"/>
      </p:ext>
    </p:extLst>
  </p:cSld>
  <p:clrMap bg1="lt1" tx1="dk1" bg2="lt2" tx2="dk2" accent1="accent1" accent2="accent2" accent3="accent3" accent4="accent4" accent5="accent5" accent6="accent6" hlink="hlink" folHlink="folHlink"/>
  <p:sldLayoutIdLst>
    <p:sldLayoutId id="2147483926" r:id="rId1"/>
    <p:sldLayoutId id="2147483944" r:id="rId2"/>
    <p:sldLayoutId id="2147483947" r:id="rId3"/>
    <p:sldLayoutId id="2147483948" r:id="rId4"/>
    <p:sldLayoutId id="2147483993" r:id="rId5"/>
    <p:sldLayoutId id="2147483995" r:id="rId6"/>
    <p:sldLayoutId id="214748399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E5DDC-247C-410B-B845-E579E2D1C82B}" type="datetimeFigureOut">
              <a:rPr lang="en-NZ" smtClean="0"/>
              <a:t>18/11/2014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C39E8-713E-4ADF-A05B-0853AAA0ECA8}" type="slidenum">
              <a:rPr lang="en-NZ" smtClean="0"/>
              <a:t>‹#›</a:t>
            </a:fld>
            <a:endParaRPr lang="en-NZ"/>
          </a:p>
        </p:txBody>
      </p:sp>
    </p:spTree>
    <p:extLst>
      <p:ext uri="{BB962C8B-B14F-4D97-AF65-F5344CB8AC3E}">
        <p14:creationId xmlns:p14="http://schemas.microsoft.com/office/powerpoint/2010/main" val="2418575337"/>
      </p:ext>
    </p:extLst>
  </p:cSld>
  <p:clrMap bg1="lt1" tx1="dk1" bg2="lt2" tx2="dk2" accent1="accent1" accent2="accent2" accent3="accent3" accent4="accent4" accent5="accent5" accent6="accent6" hlink="hlink" folHlink="folHlink"/>
  <p:sldLayoutIdLst>
    <p:sldLayoutId id="2147483922" r:id="rId1"/>
    <p:sldLayoutId id="214748392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257544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58FA7-434A-49C2-B67B-18AF0A20CBEE}" type="datetimeFigureOut">
              <a:rPr lang="en-NZ" smtClean="0"/>
              <a:t>18/11/2014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4396A-508C-482E-8A62-574950B1B379}" type="slidenum">
              <a:rPr lang="en-NZ" smtClean="0"/>
              <a:t>‹#›</a:t>
            </a:fld>
            <a:endParaRPr lang="en-NZ"/>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4468762"/>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 y="4005218"/>
            <a:ext cx="9144000" cy="2952174"/>
          </a:xfrm>
          <a:prstGeom prst="rect">
            <a:avLst/>
          </a:prstGeom>
        </p:spPr>
      </p:pic>
    </p:spTree>
    <p:extLst>
      <p:ext uri="{BB962C8B-B14F-4D97-AF65-F5344CB8AC3E}">
        <p14:creationId xmlns:p14="http://schemas.microsoft.com/office/powerpoint/2010/main" val="120852308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1" r:id="rId3"/>
    <p:sldLayoutId id="2147483882" r:id="rId4"/>
    <p:sldLayoutId id="2147483883" r:id="rId5"/>
    <p:sldLayoutId id="2147483886" r:id="rId6"/>
    <p:sldLayoutId id="2147483949" r:id="rId7"/>
    <p:sldLayoutId id="2147483950" r:id="rId8"/>
    <p:sldLayoutId id="2147483951" r:id="rId9"/>
    <p:sldLayoutId id="2147483952" r:id="rId10"/>
    <p:sldLayoutId id="21474839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257544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58FA7-434A-49C2-B67B-18AF0A20CBEE}" type="datetimeFigureOut">
              <a:rPr lang="en-NZ" smtClean="0"/>
              <a:t>18/11/2014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4396A-508C-482E-8A62-574950B1B379}" type="slidenum">
              <a:rPr lang="en-NZ" smtClean="0"/>
              <a:t>‹#›</a:t>
            </a:fld>
            <a:endParaRPr lang="en-NZ"/>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 y="4005218"/>
            <a:ext cx="9144000" cy="2952174"/>
          </a:xfrm>
          <a:prstGeom prst="rect">
            <a:avLst/>
          </a:prstGeom>
        </p:spPr>
      </p:pic>
    </p:spTree>
    <p:extLst>
      <p:ext uri="{BB962C8B-B14F-4D97-AF65-F5344CB8AC3E}">
        <p14:creationId xmlns:p14="http://schemas.microsoft.com/office/powerpoint/2010/main" val="182945196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54" r:id="rId7"/>
    <p:sldLayoutId id="2147483955" r:id="rId8"/>
    <p:sldLayoutId id="2147483956" r:id="rId9"/>
    <p:sldLayoutId id="2147483957" r:id="rId10"/>
    <p:sldLayoutId id="21474839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257544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58FA7-434A-49C2-B67B-18AF0A20CBEE}" type="datetimeFigureOut">
              <a:rPr lang="en-NZ" smtClean="0"/>
              <a:t>18/11/2014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4396A-508C-482E-8A62-574950B1B379}" type="slidenum">
              <a:rPr lang="en-NZ" smtClean="0"/>
              <a:t>‹#›</a:t>
            </a:fld>
            <a:endParaRPr lang="en-NZ"/>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71400"/>
            <a:ext cx="9144000" cy="4468762"/>
          </a:xfrm>
          <a:prstGeom prst="rect">
            <a:avLst/>
          </a:prstGeom>
        </p:spPr>
      </p:pic>
    </p:spTree>
    <p:extLst>
      <p:ext uri="{BB962C8B-B14F-4D97-AF65-F5344CB8AC3E}">
        <p14:creationId xmlns:p14="http://schemas.microsoft.com/office/powerpoint/2010/main" val="80518840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47.jpe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260648"/>
            <a:ext cx="8964488" cy="830997"/>
          </a:xfrm>
          <a:prstGeom prst="rect">
            <a:avLst/>
          </a:prstGeom>
          <a:noFill/>
        </p:spPr>
        <p:txBody>
          <a:bodyPr wrap="square" rtlCol="0">
            <a:spAutoFit/>
          </a:bodyPr>
          <a:lstStyle/>
          <a:p>
            <a:pPr algn="ctr"/>
            <a:r>
              <a:rPr lang="en-NZ" sz="4800" b="1" dirty="0">
                <a:solidFill>
                  <a:schemeClr val="bg1"/>
                </a:solidFill>
                <a:latin typeface="Arial" panose="020B0604020202020204" pitchFamily="34" charset="0"/>
                <a:ea typeface="+mj-ea"/>
                <a:cs typeface="Arial" panose="020B0604020202020204" pitchFamily="34" charset="0"/>
              </a:rPr>
              <a:t>Waipu Cove Dune </a:t>
            </a:r>
            <a:r>
              <a:rPr lang="en-NZ" sz="4800" b="1" dirty="0" smtClean="0">
                <a:solidFill>
                  <a:schemeClr val="bg1"/>
                </a:solidFill>
                <a:latin typeface="Arial" panose="020B0604020202020204" pitchFamily="34" charset="0"/>
                <a:ea typeface="+mj-ea"/>
                <a:cs typeface="Arial" panose="020B0604020202020204" pitchFamily="34" charset="0"/>
              </a:rPr>
              <a:t>Restoration</a:t>
            </a:r>
            <a:endParaRPr lang="en-NZ" sz="4800" b="1" dirty="0">
              <a:solidFill>
                <a:schemeClr val="bg1"/>
              </a:solidFill>
              <a:latin typeface="Arial" panose="020B0604020202020204" pitchFamily="34" charset="0"/>
              <a:ea typeface="+mj-ea"/>
              <a:cs typeface="Arial" panose="020B0604020202020204" pitchFamily="34" charset="0"/>
            </a:endParaRPr>
          </a:p>
        </p:txBody>
      </p:sp>
      <p:pic>
        <p:nvPicPr>
          <p:cNvPr id="6" name="Picture 2"/>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33729" y="1916832"/>
            <a:ext cx="422682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Grp="1" noChangeArrowheads="1"/>
          </p:cNvSpPr>
          <p:nvPr>
            <p:ph sz="half" idx="1"/>
          </p:nvPr>
        </p:nvSpPr>
        <p:spPr bwMode="auto">
          <a:xfrm>
            <a:off x="107504" y="2060847"/>
            <a:ext cx="4824536" cy="338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Segoe UI" pitchFamily="34" charset="0"/>
              </a:defRPr>
            </a:lvl2pPr>
            <a:lvl3pPr algn="l" rtl="0" eaLnBrk="0" fontAlgn="base" hangingPunct="0">
              <a:spcBef>
                <a:spcPct val="0"/>
              </a:spcBef>
              <a:spcAft>
                <a:spcPct val="0"/>
              </a:spcAft>
              <a:defRPr sz="4000" b="1">
                <a:solidFill>
                  <a:schemeClr val="bg1"/>
                </a:solidFill>
                <a:latin typeface="Segoe UI" pitchFamily="34" charset="0"/>
              </a:defRPr>
            </a:lvl3pPr>
            <a:lvl4pPr algn="l" rtl="0" eaLnBrk="0" fontAlgn="base" hangingPunct="0">
              <a:spcBef>
                <a:spcPct val="0"/>
              </a:spcBef>
              <a:spcAft>
                <a:spcPct val="0"/>
              </a:spcAft>
              <a:defRPr sz="4000" b="1">
                <a:solidFill>
                  <a:schemeClr val="bg1"/>
                </a:solidFill>
                <a:latin typeface="Segoe UI" pitchFamily="34" charset="0"/>
              </a:defRPr>
            </a:lvl4pPr>
            <a:lvl5pPr algn="l" rtl="0" eaLnBrk="0" fontAlgn="base" hangingPunct="0">
              <a:spcBef>
                <a:spcPct val="0"/>
              </a:spcBef>
              <a:spcAft>
                <a:spcPct val="0"/>
              </a:spcAft>
              <a:defRPr sz="4000" b="1">
                <a:solidFill>
                  <a:schemeClr val="bg1"/>
                </a:solidFill>
                <a:latin typeface="Segoe U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NZ" sz="2400" dirty="0">
                <a:solidFill>
                  <a:srgbClr val="0070C0"/>
                </a:solidFill>
                <a:latin typeface="Arial"/>
                <a:ea typeface="+mn-ea"/>
                <a:cs typeface="+mn-cs"/>
              </a:rPr>
              <a:t>Laura Shaft</a:t>
            </a:r>
          </a:p>
          <a:p>
            <a:pPr marL="0" marR="0" lvl="0" indent="0" algn="l" defTabSz="914400" rtl="0" eaLnBrk="1" fontAlgn="base" latinLnBrk="0" hangingPunct="1">
              <a:lnSpc>
                <a:spcPct val="100000"/>
              </a:lnSpc>
              <a:spcBef>
                <a:spcPct val="0"/>
              </a:spcBef>
              <a:spcAft>
                <a:spcPct val="0"/>
              </a:spcAft>
              <a:buClrTx/>
              <a:buSzTx/>
              <a:buFontTx/>
              <a:buNone/>
              <a:tabLst/>
              <a:defRPr/>
            </a:pPr>
            <a:r>
              <a:rPr lang="en-NZ" sz="2400" b="0" dirty="0" smtClean="0">
                <a:solidFill>
                  <a:srgbClr val="0070C0"/>
                </a:solidFill>
                <a:latin typeface="Arial"/>
                <a:ea typeface="+mn-ea"/>
                <a:cs typeface="+mn-cs"/>
              </a:rPr>
              <a:t>NRC CoastCare Co-ordinator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NZ" sz="1800" b="0" dirty="0" smtClean="0">
              <a:solidFill>
                <a:srgbClr val="0070C0"/>
              </a:solidFill>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NZ" sz="2400" dirty="0" smtClean="0">
                <a:solidFill>
                  <a:srgbClr val="0070C0"/>
                </a:solidFill>
                <a:latin typeface="Arial"/>
                <a:ea typeface="+mn-ea"/>
                <a:cs typeface="+mn-cs"/>
              </a:rPr>
              <a:t>Angus McCulloch</a:t>
            </a:r>
          </a:p>
          <a:p>
            <a:pPr marL="0" marR="0" lvl="0" indent="0" algn="l" defTabSz="914400" rtl="0" eaLnBrk="1" fontAlgn="base" latinLnBrk="0" hangingPunct="1">
              <a:lnSpc>
                <a:spcPct val="100000"/>
              </a:lnSpc>
              <a:spcBef>
                <a:spcPct val="0"/>
              </a:spcBef>
              <a:spcAft>
                <a:spcPct val="0"/>
              </a:spcAft>
              <a:buClrTx/>
              <a:buSzTx/>
              <a:buFontTx/>
              <a:buNone/>
              <a:tabLst/>
              <a:defRPr/>
            </a:pPr>
            <a:r>
              <a:rPr lang="en-NZ" sz="2400" b="0" dirty="0" smtClean="0">
                <a:solidFill>
                  <a:srgbClr val="0070C0"/>
                </a:solidFill>
                <a:latin typeface="Arial"/>
                <a:ea typeface="+mn-ea"/>
                <a:cs typeface="+mn-cs"/>
              </a:rPr>
              <a:t>Waipu Cove Reserve Board</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NZ" sz="1800" b="0" dirty="0" smtClean="0">
              <a:solidFill>
                <a:srgbClr val="0070C0"/>
              </a:solidFill>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NZ" sz="2400" dirty="0" smtClean="0">
                <a:solidFill>
                  <a:srgbClr val="0070C0"/>
                </a:solidFill>
                <a:latin typeface="Arial"/>
                <a:ea typeface="+mn-ea"/>
                <a:cs typeface="+mn-cs"/>
              </a:rPr>
              <a:t>Rick </a:t>
            </a:r>
            <a:r>
              <a:rPr lang="en-NZ" sz="2400" dirty="0" err="1" smtClean="0">
                <a:solidFill>
                  <a:srgbClr val="0070C0"/>
                </a:solidFill>
                <a:latin typeface="Arial"/>
                <a:ea typeface="+mn-ea"/>
                <a:cs typeface="+mn-cs"/>
              </a:rPr>
              <a:t>Stolwerk</a:t>
            </a:r>
            <a:endParaRPr lang="en-NZ" sz="2400" dirty="0" smtClean="0">
              <a:solidFill>
                <a:srgbClr val="0070C0"/>
              </a:solidFill>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NZ" sz="2400" b="0" dirty="0" smtClean="0">
                <a:solidFill>
                  <a:srgbClr val="0070C0"/>
                </a:solidFill>
                <a:latin typeface="Arial"/>
                <a:ea typeface="+mn-ea"/>
                <a:cs typeface="+mn-cs"/>
              </a:rPr>
              <a:t>Waipu Cove Surf Lifesaving Club</a:t>
            </a:r>
          </a:p>
        </p:txBody>
      </p:sp>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0" y="5874004"/>
            <a:ext cx="2915369" cy="9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43808" y="5614917"/>
            <a:ext cx="1944216" cy="120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15917" y="6081623"/>
            <a:ext cx="4156075" cy="57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063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1143000"/>
          </a:xfrm>
        </p:spPr>
        <p:txBody>
          <a:bodyPr/>
          <a:lstStyle/>
          <a:p>
            <a:r>
              <a:rPr lang="en-NZ" dirty="0" smtClean="0">
                <a:latin typeface="Arial" panose="020B0604020202020204" pitchFamily="34" charset="0"/>
                <a:cs typeface="Arial" panose="020B0604020202020204" pitchFamily="34" charset="0"/>
              </a:rPr>
              <a:t>History of Waipu Cove</a:t>
            </a:r>
            <a:endParaRPr lang="en-NZ"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2189" y="1988840"/>
            <a:ext cx="649502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5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093296"/>
            <a:ext cx="5486400" cy="566738"/>
          </a:xfrm>
        </p:spPr>
        <p:txBody>
          <a:bodyPr/>
          <a:lstStyle/>
          <a:p>
            <a:endParaRPr lang="en-NZ"/>
          </a:p>
        </p:txBody>
      </p:sp>
      <p:pic>
        <p:nvPicPr>
          <p:cNvPr id="2050"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51837" cy="686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75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3074" name="Picture 2"/>
          <p:cNvPicPr>
            <a:picLocks noGrp="1" noChangeAspect="1" noChangeArrowheads="1"/>
          </p:cNvPicPr>
          <p:nvPr>
            <p:ph type="pic" idx="1"/>
          </p:nvPr>
        </p:nvPicPr>
        <p:blipFill rotWithShape="1">
          <a:blip r:embed="rId3" cstate="screen">
            <a:extLst>
              <a:ext uri="{28A0092B-C50C-407E-A947-70E740481C1C}">
                <a14:useLocalDpi xmlns:a14="http://schemas.microsoft.com/office/drawing/2010/main"/>
              </a:ext>
            </a:extLst>
          </a:blip>
          <a:srcRect/>
          <a:stretch/>
        </p:blipFill>
        <p:spPr bwMode="auto">
          <a:xfrm>
            <a:off x="0" y="1539706"/>
            <a:ext cx="9144000" cy="440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229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5" y="1920402"/>
            <a:ext cx="7309985" cy="482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txBox="1">
            <a:spLocks/>
          </p:cNvSpPr>
          <p:nvPr/>
        </p:nvSpPr>
        <p:spPr bwMode="auto">
          <a:xfrm>
            <a:off x="2411760" y="5589240"/>
            <a:ext cx="5475329" cy="9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NZ" sz="2800" kern="0" dirty="0" smtClean="0">
                <a:solidFill>
                  <a:schemeClr val="bg1"/>
                </a:solidFill>
                <a:latin typeface="Arial" panose="020B0604020202020204" pitchFamily="34" charset="0"/>
                <a:cs typeface="Arial" panose="020B0604020202020204" pitchFamily="34" charset="0"/>
              </a:rPr>
              <a:t>Waipu Surf Lifesaving Club, Photo taken between 1992-1995</a:t>
            </a:r>
            <a:endParaRPr lang="en-NZ" sz="2800" kern="0" dirty="0">
              <a:solidFill>
                <a:schemeClr val="bg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179512" y="188640"/>
            <a:ext cx="7772400" cy="1143000"/>
          </a:xfrm>
        </p:spPr>
        <p:txBody>
          <a:bodyPr/>
          <a:lstStyle/>
          <a:p>
            <a:r>
              <a:rPr lang="en-NZ" dirty="0" smtClean="0"/>
              <a:t>History of Waipu Cove</a:t>
            </a:r>
            <a:endParaRPr lang="en-NZ" dirty="0"/>
          </a:p>
        </p:txBody>
      </p:sp>
    </p:spTree>
    <p:extLst>
      <p:ext uri="{BB962C8B-B14F-4D97-AF65-F5344CB8AC3E}">
        <p14:creationId xmlns:p14="http://schemas.microsoft.com/office/powerpoint/2010/main" val="270755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74638"/>
            <a:ext cx="8784976" cy="1143000"/>
          </a:xfrm>
        </p:spPr>
        <p:txBody>
          <a:bodyPr/>
          <a:lstStyle/>
          <a:p>
            <a:r>
              <a:rPr lang="en-NZ" dirty="0">
                <a:latin typeface="Arial" panose="020B0604020202020204" pitchFamily="34" charset="0"/>
                <a:cs typeface="Arial" panose="020B0604020202020204" pitchFamily="34" charset="0"/>
              </a:rPr>
              <a:t>Previous attempts at erosion control</a:t>
            </a:r>
          </a:p>
        </p:txBody>
      </p:sp>
      <p:sp>
        <p:nvSpPr>
          <p:cNvPr id="6" name="Text Placeholder 5"/>
          <p:cNvSpPr>
            <a:spLocks noGrp="1"/>
          </p:cNvSpPr>
          <p:nvPr>
            <p:ph type="body" idx="1"/>
          </p:nvPr>
        </p:nvSpPr>
        <p:spPr>
          <a:xfrm>
            <a:off x="4427984" y="2420888"/>
            <a:ext cx="4261420" cy="1152128"/>
          </a:xfrm>
        </p:spPr>
        <p:txBody>
          <a:bodyPr/>
          <a:lstStyle/>
          <a:p>
            <a:r>
              <a:rPr lang="en-NZ" sz="2800" b="0" dirty="0" smtClean="0">
                <a:latin typeface="Arial" panose="020B0604020202020204" pitchFamily="34" charset="0"/>
                <a:cs typeface="Arial" panose="020B0604020202020204" pitchFamily="34" charset="0"/>
              </a:rPr>
              <a:t>Waipu Surf Lifesaving Club, July 2002</a:t>
            </a:r>
            <a:endParaRPr lang="en-NZ" sz="2800" b="0" dirty="0">
              <a:latin typeface="Arial" panose="020B0604020202020204" pitchFamily="34" charset="0"/>
              <a:cs typeface="Arial" panose="020B0604020202020204" pitchFamily="34" charset="0"/>
            </a:endParaRPr>
          </a:p>
        </p:txBody>
      </p:sp>
      <p:pic>
        <p:nvPicPr>
          <p:cNvPr id="2051" name="Picture 3" descr="DSCF00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11960" y="3759938"/>
            <a:ext cx="4932040" cy="311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SCF000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54" y="2132856"/>
            <a:ext cx="4176464" cy="313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667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47664" y="1762370"/>
            <a:ext cx="6624736" cy="497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bwMode="auto">
          <a:xfrm>
            <a:off x="251520" y="247351"/>
            <a:ext cx="8208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Segoe UI" pitchFamily="34" charset="0"/>
              </a:defRPr>
            </a:lvl2pPr>
            <a:lvl3pPr algn="l" rtl="0" eaLnBrk="0" fontAlgn="base" hangingPunct="0">
              <a:spcBef>
                <a:spcPct val="0"/>
              </a:spcBef>
              <a:spcAft>
                <a:spcPct val="0"/>
              </a:spcAft>
              <a:defRPr sz="4000" b="1">
                <a:solidFill>
                  <a:schemeClr val="bg1"/>
                </a:solidFill>
                <a:latin typeface="Segoe UI" pitchFamily="34" charset="0"/>
              </a:defRPr>
            </a:lvl3pPr>
            <a:lvl4pPr algn="l" rtl="0" eaLnBrk="0" fontAlgn="base" hangingPunct="0">
              <a:spcBef>
                <a:spcPct val="0"/>
              </a:spcBef>
              <a:spcAft>
                <a:spcPct val="0"/>
              </a:spcAft>
              <a:defRPr sz="4000" b="1">
                <a:solidFill>
                  <a:schemeClr val="bg1"/>
                </a:solidFill>
                <a:latin typeface="Segoe UI" pitchFamily="34" charset="0"/>
              </a:defRPr>
            </a:lvl4pPr>
            <a:lvl5pPr algn="l" rtl="0" eaLnBrk="0" fontAlgn="base" hangingPunct="0">
              <a:spcBef>
                <a:spcPct val="0"/>
              </a:spcBef>
              <a:spcAft>
                <a:spcPct val="0"/>
              </a:spcAft>
              <a:defRPr sz="4000" b="1">
                <a:solidFill>
                  <a:schemeClr val="bg1"/>
                </a:solidFill>
                <a:latin typeface="Segoe U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NZ" dirty="0">
                <a:latin typeface="Arial" panose="020B0604020202020204" pitchFamily="34" charset="0"/>
                <a:cs typeface="Arial" panose="020B0604020202020204" pitchFamily="34" charset="0"/>
              </a:rPr>
              <a:t>Early dune restoration efforts</a:t>
            </a:r>
          </a:p>
        </p:txBody>
      </p:sp>
      <p:sp>
        <p:nvSpPr>
          <p:cNvPr id="7" name="Text Placeholder 3"/>
          <p:cNvSpPr txBox="1">
            <a:spLocks/>
          </p:cNvSpPr>
          <p:nvPr/>
        </p:nvSpPr>
        <p:spPr>
          <a:xfrm>
            <a:off x="3347864" y="5949280"/>
            <a:ext cx="4824536" cy="8048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NZ" sz="2800" kern="0" dirty="0" smtClean="0">
                <a:solidFill>
                  <a:schemeClr val="bg1"/>
                </a:solidFill>
                <a:latin typeface="Arial" panose="020B0604020202020204" pitchFamily="34" charset="0"/>
                <a:cs typeface="Arial" panose="020B0604020202020204" pitchFamily="34" charset="0"/>
              </a:rPr>
              <a:t>18</a:t>
            </a:r>
            <a:r>
              <a:rPr lang="en-NZ" kern="0" dirty="0" smtClean="0"/>
              <a:t> </a:t>
            </a:r>
            <a:r>
              <a:rPr lang="en-NZ" sz="2800" kern="0" dirty="0" smtClean="0">
                <a:solidFill>
                  <a:schemeClr val="bg1"/>
                </a:solidFill>
                <a:latin typeface="Arial" panose="020B0604020202020204" pitchFamily="34" charset="0"/>
                <a:cs typeface="Arial" panose="020B0604020202020204" pitchFamily="34" charset="0"/>
              </a:rPr>
              <a:t>September </a:t>
            </a:r>
            <a:r>
              <a:rPr lang="en-NZ" kern="0" dirty="0" smtClean="0"/>
              <a:t> </a:t>
            </a:r>
            <a:r>
              <a:rPr lang="en-NZ" sz="2800" kern="0" dirty="0" smtClean="0">
                <a:solidFill>
                  <a:schemeClr val="bg1"/>
                </a:solidFill>
                <a:latin typeface="Arial" panose="020B0604020202020204" pitchFamily="34" charset="0"/>
                <a:cs typeface="Arial" panose="020B0604020202020204" pitchFamily="34" charset="0"/>
              </a:rPr>
              <a:t>2006</a:t>
            </a:r>
            <a:endParaRPr lang="en-NZ" sz="28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969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7772400" cy="1143000"/>
          </a:xfrm>
        </p:spPr>
        <p:txBody>
          <a:bodyPr/>
          <a:lstStyle/>
          <a:p>
            <a:r>
              <a:rPr lang="en-NZ" dirty="0">
                <a:latin typeface="Arial" panose="020B0604020202020204" pitchFamily="34" charset="0"/>
                <a:cs typeface="Arial" panose="020B0604020202020204" pitchFamily="34" charset="0"/>
              </a:rPr>
              <a:t>Storm</a:t>
            </a:r>
            <a:r>
              <a:rPr lang="en-NZ" dirty="0" smtClean="0">
                <a:latin typeface="Arial" panose="020B0604020202020204" pitchFamily="34" charset="0"/>
                <a:cs typeface="Arial" panose="020B0604020202020204" pitchFamily="34" charset="0"/>
              </a:rPr>
              <a:t> erosion - 2007</a:t>
            </a:r>
            <a:endParaRPr lang="en-NZ"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3768" y="1916832"/>
            <a:ext cx="604867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813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251520" y="247351"/>
            <a:ext cx="8208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Segoe UI" pitchFamily="34" charset="0"/>
              </a:defRPr>
            </a:lvl2pPr>
            <a:lvl3pPr algn="l" rtl="0" eaLnBrk="0" fontAlgn="base" hangingPunct="0">
              <a:spcBef>
                <a:spcPct val="0"/>
              </a:spcBef>
              <a:spcAft>
                <a:spcPct val="0"/>
              </a:spcAft>
              <a:defRPr sz="4000" b="1">
                <a:solidFill>
                  <a:schemeClr val="bg1"/>
                </a:solidFill>
                <a:latin typeface="Segoe UI" pitchFamily="34" charset="0"/>
              </a:defRPr>
            </a:lvl3pPr>
            <a:lvl4pPr algn="l" rtl="0" eaLnBrk="0" fontAlgn="base" hangingPunct="0">
              <a:spcBef>
                <a:spcPct val="0"/>
              </a:spcBef>
              <a:spcAft>
                <a:spcPct val="0"/>
              </a:spcAft>
              <a:defRPr sz="4000" b="1">
                <a:solidFill>
                  <a:schemeClr val="bg1"/>
                </a:solidFill>
                <a:latin typeface="Segoe UI" pitchFamily="34" charset="0"/>
              </a:defRPr>
            </a:lvl4pPr>
            <a:lvl5pPr algn="l" rtl="0" eaLnBrk="0" fontAlgn="base" hangingPunct="0">
              <a:spcBef>
                <a:spcPct val="0"/>
              </a:spcBef>
              <a:spcAft>
                <a:spcPct val="0"/>
              </a:spcAft>
              <a:defRPr sz="4000" b="1">
                <a:solidFill>
                  <a:schemeClr val="bg1"/>
                </a:solidFill>
                <a:latin typeface="Segoe U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NZ" dirty="0">
                <a:latin typeface="Arial" panose="020B0604020202020204" pitchFamily="34" charset="0"/>
                <a:cs typeface="Arial" panose="020B0604020202020204" pitchFamily="34" charset="0"/>
              </a:rPr>
              <a:t>Early dune restoration efforts</a:t>
            </a:r>
          </a:p>
        </p:txBody>
      </p:sp>
      <p:sp>
        <p:nvSpPr>
          <p:cNvPr id="7" name="Text Placeholder 3"/>
          <p:cNvSpPr txBox="1">
            <a:spLocks/>
          </p:cNvSpPr>
          <p:nvPr/>
        </p:nvSpPr>
        <p:spPr>
          <a:xfrm>
            <a:off x="3347864" y="5949280"/>
            <a:ext cx="4824536" cy="8048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NZ" sz="2800" kern="0" dirty="0" smtClean="0">
                <a:solidFill>
                  <a:schemeClr val="bg1"/>
                </a:solidFill>
                <a:latin typeface="Arial" panose="020B0604020202020204" pitchFamily="34" charset="0"/>
                <a:cs typeface="Arial" panose="020B0604020202020204" pitchFamily="34" charset="0"/>
              </a:rPr>
              <a:t>18</a:t>
            </a:r>
            <a:r>
              <a:rPr lang="en-NZ" kern="0" dirty="0" smtClean="0"/>
              <a:t> </a:t>
            </a:r>
            <a:r>
              <a:rPr lang="en-NZ" sz="2800" kern="0" dirty="0" smtClean="0">
                <a:solidFill>
                  <a:schemeClr val="bg1"/>
                </a:solidFill>
                <a:latin typeface="Arial" panose="020B0604020202020204" pitchFamily="34" charset="0"/>
                <a:cs typeface="Arial" panose="020B0604020202020204" pitchFamily="34" charset="0"/>
              </a:rPr>
              <a:t>September </a:t>
            </a:r>
            <a:r>
              <a:rPr lang="en-NZ" kern="0" dirty="0" smtClean="0"/>
              <a:t> </a:t>
            </a:r>
            <a:r>
              <a:rPr lang="en-NZ" sz="2800" kern="0" dirty="0" smtClean="0">
                <a:solidFill>
                  <a:schemeClr val="bg1"/>
                </a:solidFill>
                <a:latin typeface="Arial" panose="020B0604020202020204" pitchFamily="34" charset="0"/>
                <a:cs typeface="Arial" panose="020B0604020202020204" pitchFamily="34" charset="0"/>
              </a:rPr>
              <a:t>2006</a:t>
            </a:r>
            <a:endParaRPr lang="en-NZ" sz="2800" kern="0" dirty="0">
              <a:solidFill>
                <a:schemeClr val="bg1"/>
              </a:solidFill>
              <a:latin typeface="Arial" panose="020B0604020202020204" pitchFamily="34" charset="0"/>
              <a:cs typeface="Arial" panose="020B0604020202020204" pitchFamily="34" charset="0"/>
            </a:endParaRPr>
          </a:p>
        </p:txBody>
      </p:sp>
      <p:pic>
        <p:nvPicPr>
          <p:cNvPr id="12290"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403648" y="1983073"/>
            <a:ext cx="6192688" cy="464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383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Grp="1" noChangeAspect="1" noChangeArrowheads="1"/>
          </p:cNvPicPr>
          <p:nvPr>
            <p:ph type="pic" idx="1"/>
          </p:nvPr>
        </p:nvPicPr>
        <p:blipFill rotWithShape="1">
          <a:blip r:embed="rId3" cstate="screen">
            <a:extLst>
              <a:ext uri="{28A0092B-C50C-407E-A947-70E740481C1C}">
                <a14:useLocalDpi xmlns:a14="http://schemas.microsoft.com/office/drawing/2010/main"/>
              </a:ext>
            </a:extLst>
          </a:blip>
          <a:srcRect/>
          <a:stretch/>
        </p:blipFill>
        <p:spPr bwMode="auto">
          <a:xfrm>
            <a:off x="1475657" y="1918463"/>
            <a:ext cx="6734538" cy="47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71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179512" y="247351"/>
            <a:ext cx="8208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Segoe UI" pitchFamily="34" charset="0"/>
              </a:defRPr>
            </a:lvl2pPr>
            <a:lvl3pPr algn="l" rtl="0" eaLnBrk="0" fontAlgn="base" hangingPunct="0">
              <a:spcBef>
                <a:spcPct val="0"/>
              </a:spcBef>
              <a:spcAft>
                <a:spcPct val="0"/>
              </a:spcAft>
              <a:defRPr sz="4000" b="1">
                <a:solidFill>
                  <a:schemeClr val="bg1"/>
                </a:solidFill>
                <a:latin typeface="Segoe UI" pitchFamily="34" charset="0"/>
              </a:defRPr>
            </a:lvl3pPr>
            <a:lvl4pPr algn="l" rtl="0" eaLnBrk="0" fontAlgn="base" hangingPunct="0">
              <a:spcBef>
                <a:spcPct val="0"/>
              </a:spcBef>
              <a:spcAft>
                <a:spcPct val="0"/>
              </a:spcAft>
              <a:defRPr sz="4000" b="1">
                <a:solidFill>
                  <a:schemeClr val="bg1"/>
                </a:solidFill>
                <a:latin typeface="Segoe UI" pitchFamily="34" charset="0"/>
              </a:defRPr>
            </a:lvl4pPr>
            <a:lvl5pPr algn="l" rtl="0" eaLnBrk="0" fontAlgn="base" hangingPunct="0">
              <a:spcBef>
                <a:spcPct val="0"/>
              </a:spcBef>
              <a:spcAft>
                <a:spcPct val="0"/>
              </a:spcAft>
              <a:defRPr sz="4000" b="1">
                <a:solidFill>
                  <a:schemeClr val="bg1"/>
                </a:solidFill>
                <a:latin typeface="Segoe U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NZ" kern="0" dirty="0" smtClean="0">
                <a:latin typeface="Arial" panose="020B0604020202020204" pitchFamily="34" charset="0"/>
                <a:cs typeface="Arial" panose="020B0604020202020204" pitchFamily="34" charset="0"/>
              </a:rPr>
              <a:t>2014 – second resource consent</a:t>
            </a:r>
            <a:endParaRPr lang="en-NZ" kern="0" dirty="0">
              <a:latin typeface="Arial" panose="020B0604020202020204" pitchFamily="34" charset="0"/>
              <a:cs typeface="Arial" panose="020B0604020202020204" pitchFamily="34" charset="0"/>
            </a:endParaRPr>
          </a:p>
        </p:txBody>
      </p:sp>
      <p:sp>
        <p:nvSpPr>
          <p:cNvPr id="7" name="Text Placeholder 3"/>
          <p:cNvSpPr txBox="1">
            <a:spLocks/>
          </p:cNvSpPr>
          <p:nvPr/>
        </p:nvSpPr>
        <p:spPr>
          <a:xfrm>
            <a:off x="3347864" y="5949280"/>
            <a:ext cx="4824536" cy="8048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NZ" sz="2800" kern="0" smtClean="0">
                <a:solidFill>
                  <a:schemeClr val="bg1"/>
                </a:solidFill>
                <a:latin typeface="Arial" panose="020B0604020202020204" pitchFamily="34" charset="0"/>
                <a:cs typeface="Arial" panose="020B0604020202020204" pitchFamily="34" charset="0"/>
              </a:rPr>
              <a:t>18</a:t>
            </a:r>
            <a:r>
              <a:rPr lang="en-NZ" kern="0" smtClean="0"/>
              <a:t> </a:t>
            </a:r>
            <a:r>
              <a:rPr lang="en-NZ" sz="2800" kern="0" smtClean="0">
                <a:solidFill>
                  <a:schemeClr val="bg1"/>
                </a:solidFill>
                <a:latin typeface="Arial" panose="020B0604020202020204" pitchFamily="34" charset="0"/>
                <a:cs typeface="Arial" panose="020B0604020202020204" pitchFamily="34" charset="0"/>
              </a:rPr>
              <a:t>September </a:t>
            </a:r>
            <a:r>
              <a:rPr lang="en-NZ" kern="0" smtClean="0"/>
              <a:t> </a:t>
            </a:r>
            <a:r>
              <a:rPr lang="en-NZ" sz="2800" kern="0" smtClean="0">
                <a:solidFill>
                  <a:schemeClr val="bg1"/>
                </a:solidFill>
                <a:latin typeface="Arial" panose="020B0604020202020204" pitchFamily="34" charset="0"/>
                <a:cs typeface="Arial" panose="020B0604020202020204" pitchFamily="34" charset="0"/>
              </a:rPr>
              <a:t>2006</a:t>
            </a:r>
            <a:endParaRPr lang="en-NZ" sz="2800" kern="0" dirty="0">
              <a:solidFill>
                <a:schemeClr val="bg1"/>
              </a:solidFill>
              <a:latin typeface="Arial" panose="020B0604020202020204" pitchFamily="34" charset="0"/>
              <a:cs typeface="Arial" panose="020B0604020202020204" pitchFamily="34" charset="0"/>
            </a:endParaRP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54376" y="1916832"/>
            <a:ext cx="7027148"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57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260648"/>
            <a:ext cx="8964488" cy="830997"/>
          </a:xfrm>
          <a:prstGeom prst="rect">
            <a:avLst/>
          </a:prstGeom>
          <a:noFill/>
        </p:spPr>
        <p:txBody>
          <a:bodyPr wrap="square" rtlCol="0">
            <a:spAutoFit/>
          </a:bodyPr>
          <a:lstStyle/>
          <a:p>
            <a:pPr algn="ctr"/>
            <a:r>
              <a:rPr lang="en-NZ" sz="4800" b="1" dirty="0">
                <a:solidFill>
                  <a:schemeClr val="bg1"/>
                </a:solidFill>
                <a:latin typeface="Arial" panose="020B0604020202020204" pitchFamily="34" charset="0"/>
                <a:ea typeface="+mj-ea"/>
                <a:cs typeface="Arial" panose="020B0604020202020204" pitchFamily="34" charset="0"/>
              </a:rPr>
              <a:t>Waipu Cove Dune Restoration</a:t>
            </a: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0" y="5874004"/>
            <a:ext cx="2915369" cy="9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3808" y="5614917"/>
            <a:ext cx="1944216" cy="120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a:xfrm>
            <a:off x="107504" y="2420888"/>
            <a:ext cx="4316288" cy="2088232"/>
          </a:xfrm>
        </p:spPr>
        <p:txBody>
          <a:bodyPr/>
          <a:lstStyle/>
          <a:p>
            <a:pPr marL="0" indent="0">
              <a:buNone/>
            </a:pPr>
            <a:r>
              <a:rPr lang="en-NZ" dirty="0" smtClean="0">
                <a:solidFill>
                  <a:srgbClr val="0070C0"/>
                </a:solidFill>
                <a:latin typeface="Arial" panose="020B0604020202020204" pitchFamily="34" charset="0"/>
                <a:cs typeface="Arial" panose="020B0604020202020204" pitchFamily="34" charset="0"/>
              </a:rPr>
              <a:t>Aim to restore dune whilst maintaining and enhancing recreation reserve</a:t>
            </a:r>
          </a:p>
        </p:txBody>
      </p:sp>
      <p:pic>
        <p:nvPicPr>
          <p:cNvPr id="7"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15917" y="6081623"/>
            <a:ext cx="4156075" cy="57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Grp="1" noChangeAspect="1" noChangeArrowheads="1"/>
          </p:cNvPicPr>
          <p:nvPr>
            <p:ph sz="half" idx="2"/>
          </p:nvPr>
        </p:nvPicPr>
        <p:blipFill>
          <a:blip r:embed="rId6" cstate="screen">
            <a:extLst>
              <a:ext uri="{28A0092B-C50C-407E-A947-70E740481C1C}">
                <a14:useLocalDpi xmlns:a14="http://schemas.microsoft.com/office/drawing/2010/main"/>
              </a:ext>
            </a:extLst>
          </a:blip>
          <a:srcRect/>
          <a:stretch>
            <a:fillRect/>
          </a:stretch>
        </p:blipFill>
        <p:spPr bwMode="auto">
          <a:xfrm>
            <a:off x="4644008" y="2132856"/>
            <a:ext cx="4253971" cy="319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358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18434"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8005"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161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5122"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95660" cy="689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730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5" name="Picture Placeholder 4"/>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1" y="0"/>
            <a:ext cx="9143999" cy="6857999"/>
          </a:xfrm>
        </p:spPr>
      </p:pic>
    </p:spTree>
    <p:extLst>
      <p:ext uri="{BB962C8B-B14F-4D97-AF65-F5344CB8AC3E}">
        <p14:creationId xmlns:p14="http://schemas.microsoft.com/office/powerpoint/2010/main" val="427889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5"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28674" y="-21505"/>
            <a:ext cx="9172673" cy="687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640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9218" name="Picture 2"/>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2867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104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4" name="Text Placeholder 3"/>
          <p:cNvSpPr>
            <a:spLocks noGrp="1"/>
          </p:cNvSpPr>
          <p:nvPr>
            <p:ph type="body" sz="half" idx="2"/>
          </p:nvPr>
        </p:nvSpPr>
        <p:spPr/>
        <p:txBody>
          <a:bodyPr/>
          <a:lstStyle/>
          <a:p>
            <a:endParaRPr lang="en-NZ" dirty="0"/>
          </a:p>
        </p:txBody>
      </p:sp>
      <p:pic>
        <p:nvPicPr>
          <p:cNvPr id="7" name="Picture 2"/>
          <p:cNvPicPr>
            <a:picLocks noGrp="1" noChangeAspect="1" noChangeArrowheads="1"/>
          </p:cNvPicPr>
          <p:nvPr>
            <p:ph type="pic" idx="1"/>
          </p:nvPr>
        </p:nvPicPr>
        <p:blipFill rotWithShape="1">
          <a:blip r:embed="rId3" cstate="screen">
            <a:extLst>
              <a:ext uri="{28A0092B-C50C-407E-A947-70E740481C1C}">
                <a14:useLocalDpi xmlns:a14="http://schemas.microsoft.com/office/drawing/2010/main"/>
              </a:ext>
            </a:extLst>
          </a:blip>
          <a:srcRect/>
          <a:stretch/>
        </p:blipFill>
        <p:spPr bwMode="auto">
          <a:xfrm>
            <a:off x="3463794" y="3356993"/>
            <a:ext cx="5680206"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type="pic" idx="1"/>
          </p:nvPr>
        </p:nvPicPr>
        <p:blipFill rotWithShape="1">
          <a:blip r:embed="rId4" cstate="screen">
            <a:extLst>
              <a:ext uri="{28A0092B-C50C-407E-A947-70E740481C1C}">
                <a14:useLocalDpi xmlns:a14="http://schemas.microsoft.com/office/drawing/2010/main"/>
              </a:ext>
            </a:extLst>
          </a:blip>
          <a:srcRect/>
          <a:stretch/>
        </p:blipFill>
        <p:spPr bwMode="auto">
          <a:xfrm>
            <a:off x="5364088" y="332656"/>
            <a:ext cx="3579920" cy="275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7504" y="116632"/>
            <a:ext cx="5155030" cy="32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306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16386" name="Picture 2"/>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2867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97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0" y="574334"/>
            <a:ext cx="9143999" cy="528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338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4099" name="Picture 3"/>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8005" y="0"/>
            <a:ext cx="9169961" cy="687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096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5" name="Picture Placeholder 4"/>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3051" y="0"/>
            <a:ext cx="9144000" cy="6858000"/>
          </a:xfrm>
        </p:spPr>
      </p:pic>
    </p:spTree>
    <p:extLst>
      <p:ext uri="{BB962C8B-B14F-4D97-AF65-F5344CB8AC3E}">
        <p14:creationId xmlns:p14="http://schemas.microsoft.com/office/powerpoint/2010/main" val="176923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21973" y="1546328"/>
            <a:ext cx="6618379" cy="5197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46686" y="116632"/>
            <a:ext cx="8568952" cy="1143000"/>
          </a:xfrm>
        </p:spPr>
        <p:txBody>
          <a:bodyPr/>
          <a:lstStyle/>
          <a:p>
            <a:r>
              <a:rPr lang="en-NZ" sz="4400" dirty="0">
                <a:latin typeface="Arial" panose="020B0604020202020204" pitchFamily="34" charset="0"/>
                <a:cs typeface="Arial" panose="020B0604020202020204" pitchFamily="34" charset="0"/>
              </a:rPr>
              <a:t>Northland CoastCare groups</a:t>
            </a:r>
          </a:p>
        </p:txBody>
      </p:sp>
    </p:spTree>
    <p:extLst>
      <p:ext uri="{BB962C8B-B14F-4D97-AF65-F5344CB8AC3E}">
        <p14:creationId xmlns:p14="http://schemas.microsoft.com/office/powerpoint/2010/main" val="199467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20482" name="Picture 2"/>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28673" y="0"/>
            <a:ext cx="9172673" cy="687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88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5122" name="Picture 2"/>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2867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616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8195" name="Picture 3"/>
          <p:cNvPicPr>
            <a:picLocks noGrp="1" noChangeAspect="1" noChangeArrowheads="1"/>
          </p:cNvPicPr>
          <p:nvPr>
            <p:ph type="pic" idx="1"/>
          </p:nvPr>
        </p:nvPicPr>
        <p:blipFill rotWithShape="1">
          <a:blip r:embed="rId2" cstate="screen">
            <a:extLst>
              <a:ext uri="{28A0092B-C50C-407E-A947-70E740481C1C}">
                <a14:useLocalDpi xmlns:a14="http://schemas.microsoft.com/office/drawing/2010/main"/>
              </a:ext>
            </a:extLst>
          </a:blip>
          <a:src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69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28673" y="0"/>
            <a:ext cx="9212452" cy="6858000"/>
          </a:xfrm>
        </p:spPr>
      </p:pic>
    </p:spTree>
    <p:extLst>
      <p:ext uri="{BB962C8B-B14F-4D97-AF65-F5344CB8AC3E}">
        <p14:creationId xmlns:p14="http://schemas.microsoft.com/office/powerpoint/2010/main" val="1889320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pic>
        <p:nvPicPr>
          <p:cNvPr id="4099" name="Picture 3"/>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10852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781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60648"/>
            <a:ext cx="7772400" cy="1143000"/>
          </a:xfrm>
        </p:spPr>
        <p:txBody>
          <a:bodyPr/>
          <a:lstStyle/>
          <a:p>
            <a:r>
              <a:rPr lang="en-NZ" dirty="0">
                <a:latin typeface="Arial" panose="020B0604020202020204" pitchFamily="34" charset="0"/>
                <a:cs typeface="Arial" panose="020B0604020202020204" pitchFamily="34" charset="0"/>
              </a:rPr>
              <a:t>Acknowledgements</a:t>
            </a:r>
          </a:p>
        </p:txBody>
      </p:sp>
      <p:sp>
        <p:nvSpPr>
          <p:cNvPr id="6" name="Content Placeholder 5"/>
          <p:cNvSpPr>
            <a:spLocks noGrp="1"/>
          </p:cNvSpPr>
          <p:nvPr>
            <p:ph idx="1"/>
          </p:nvPr>
        </p:nvSpPr>
        <p:spPr>
          <a:xfrm>
            <a:off x="179512" y="1988840"/>
            <a:ext cx="8964488" cy="4752528"/>
          </a:xfrm>
        </p:spPr>
        <p:txBody>
          <a:bodyPr/>
          <a:lstStyle/>
          <a:p>
            <a:r>
              <a:rPr lang="en-NZ" sz="2600" b="1" dirty="0">
                <a:latin typeface="Arial" panose="020B0604020202020204" pitchFamily="34" charset="0"/>
                <a:cs typeface="Arial" panose="020B0604020202020204" pitchFamily="34" charset="0"/>
              </a:rPr>
              <a:t>Anton &amp;</a:t>
            </a:r>
            <a:r>
              <a:rPr lang="en-NZ" sz="2600" b="1" dirty="0" smtClean="0">
                <a:latin typeface="Arial" panose="020B0604020202020204" pitchFamily="34" charset="0"/>
                <a:cs typeface="Arial" panose="020B0604020202020204" pitchFamily="34" charset="0"/>
              </a:rPr>
              <a:t> </a:t>
            </a:r>
            <a:r>
              <a:rPr lang="en-NZ" sz="2600" b="1" dirty="0">
                <a:latin typeface="Arial" panose="020B0604020202020204" pitchFamily="34" charset="0"/>
                <a:cs typeface="Arial" panose="020B0604020202020204" pitchFamily="34" charset="0"/>
              </a:rPr>
              <a:t>Lucy </a:t>
            </a:r>
            <a:r>
              <a:rPr lang="en-NZ" sz="2600" b="1" dirty="0" smtClean="0">
                <a:latin typeface="Arial" panose="020B0604020202020204" pitchFamily="34" charset="0"/>
                <a:cs typeface="Arial" panose="020B0604020202020204" pitchFamily="34" charset="0"/>
              </a:rPr>
              <a:t>Trist, </a:t>
            </a:r>
            <a:r>
              <a:rPr lang="en-NZ" sz="2600" dirty="0" smtClean="0">
                <a:latin typeface="Arial" panose="020B0604020202020204" pitchFamily="34" charset="0"/>
                <a:cs typeface="Arial" panose="020B0604020202020204" pitchFamily="34" charset="0"/>
              </a:rPr>
              <a:t>Camp </a:t>
            </a:r>
            <a:r>
              <a:rPr lang="en-NZ" sz="2600" dirty="0">
                <a:latin typeface="Arial" panose="020B0604020202020204" pitchFamily="34" charset="0"/>
                <a:cs typeface="Arial" panose="020B0604020202020204" pitchFamily="34" charset="0"/>
              </a:rPr>
              <a:t>Waipu </a:t>
            </a:r>
            <a:r>
              <a:rPr lang="en-NZ" sz="2600" dirty="0" smtClean="0">
                <a:latin typeface="Arial" panose="020B0604020202020204" pitchFamily="34" charset="0"/>
                <a:cs typeface="Arial" panose="020B0604020202020204" pitchFamily="34" charset="0"/>
              </a:rPr>
              <a:t>Cove (project management)</a:t>
            </a:r>
            <a:endParaRPr lang="en-NZ" sz="2600" dirty="0">
              <a:latin typeface="Arial" panose="020B0604020202020204" pitchFamily="34" charset="0"/>
              <a:cs typeface="Arial" panose="020B0604020202020204" pitchFamily="34" charset="0"/>
            </a:endParaRPr>
          </a:p>
          <a:p>
            <a:r>
              <a:rPr lang="en-NZ" sz="2600" b="1" dirty="0" smtClean="0">
                <a:latin typeface="Arial" panose="020B0604020202020204" pitchFamily="34" charset="0"/>
                <a:cs typeface="Arial" panose="020B0604020202020204" pitchFamily="34" charset="0"/>
              </a:rPr>
              <a:t>Andre &amp; Robin La </a:t>
            </a:r>
            <a:r>
              <a:rPr lang="en-NZ" sz="2600" b="1" dirty="0" err="1" smtClean="0">
                <a:latin typeface="Arial" panose="020B0604020202020204" pitchFamily="34" charset="0"/>
                <a:cs typeface="Arial" panose="020B0604020202020204" pitchFamily="34" charset="0"/>
              </a:rPr>
              <a:t>Bonte</a:t>
            </a:r>
            <a:r>
              <a:rPr lang="en-NZ" sz="2600" b="1" dirty="0" smtClean="0">
                <a:latin typeface="Arial" panose="020B0604020202020204" pitchFamily="34" charset="0"/>
                <a:cs typeface="Arial" panose="020B0604020202020204" pitchFamily="34" charset="0"/>
              </a:rPr>
              <a:t>, </a:t>
            </a:r>
            <a:r>
              <a:rPr lang="en-NZ" sz="2600" dirty="0" smtClean="0">
                <a:latin typeface="Arial" panose="020B0604020202020204" pitchFamily="34" charset="0"/>
                <a:cs typeface="Arial" panose="020B0604020202020204" pitchFamily="34" charset="0"/>
              </a:rPr>
              <a:t>La </a:t>
            </a:r>
            <a:r>
              <a:rPr lang="en-NZ" sz="2600" dirty="0" err="1" smtClean="0">
                <a:latin typeface="Arial" panose="020B0604020202020204" pitchFamily="34" charset="0"/>
                <a:cs typeface="Arial" panose="020B0604020202020204" pitchFamily="34" charset="0"/>
              </a:rPr>
              <a:t>Bonte</a:t>
            </a:r>
            <a:r>
              <a:rPr lang="en-NZ" sz="2600" dirty="0" smtClean="0">
                <a:latin typeface="Arial" panose="020B0604020202020204" pitchFamily="34" charset="0"/>
                <a:cs typeface="Arial" panose="020B0604020202020204" pitchFamily="34" charset="0"/>
              </a:rPr>
              <a:t> Coastal Consultants (resource consent application and planning)</a:t>
            </a:r>
          </a:p>
          <a:p>
            <a:r>
              <a:rPr lang="en-NZ" sz="2600" b="1" dirty="0" smtClean="0">
                <a:latin typeface="Arial" panose="020B0604020202020204" pitchFamily="34" charset="0"/>
                <a:cs typeface="Arial" panose="020B0604020202020204" pitchFamily="34" charset="0"/>
              </a:rPr>
              <a:t>David &amp; Michael </a:t>
            </a:r>
            <a:r>
              <a:rPr lang="en-NZ" sz="2600" b="1" dirty="0">
                <a:latin typeface="Arial" panose="020B0604020202020204" pitchFamily="34" charset="0"/>
                <a:cs typeface="Arial" panose="020B0604020202020204" pitchFamily="34" charset="0"/>
              </a:rPr>
              <a:t>Bergin and Jim Dahm, </a:t>
            </a:r>
            <a:r>
              <a:rPr lang="en-NZ" sz="2600" dirty="0">
                <a:latin typeface="Arial" panose="020B0604020202020204" pitchFamily="34" charset="0"/>
                <a:cs typeface="Arial" panose="020B0604020202020204" pitchFamily="34" charset="0"/>
              </a:rPr>
              <a:t>Dunes Trust</a:t>
            </a:r>
          </a:p>
          <a:p>
            <a:r>
              <a:rPr lang="en-NZ" sz="2600" b="1" dirty="0" smtClean="0">
                <a:latin typeface="Arial" panose="020B0604020202020204" pitchFamily="34" charset="0"/>
                <a:cs typeface="Arial" panose="020B0604020202020204" pitchFamily="34" charset="0"/>
              </a:rPr>
              <a:t>Waipu Cove Primary School </a:t>
            </a:r>
            <a:r>
              <a:rPr lang="en-NZ" sz="2600" dirty="0" smtClean="0">
                <a:latin typeface="Arial" panose="020B0604020202020204" pitchFamily="34" charset="0"/>
                <a:cs typeface="Arial" panose="020B0604020202020204" pitchFamily="34" charset="0"/>
              </a:rPr>
              <a:t>(planting volunteers)</a:t>
            </a:r>
          </a:p>
          <a:p>
            <a:r>
              <a:rPr lang="en-NZ" sz="2600" b="1" dirty="0" err="1" smtClean="0">
                <a:latin typeface="Arial" panose="020B0604020202020204" pitchFamily="34" charset="0"/>
                <a:cs typeface="Arial" panose="020B0604020202020204" pitchFamily="34" charset="0"/>
              </a:rPr>
              <a:t>Northtec</a:t>
            </a:r>
            <a:r>
              <a:rPr lang="en-NZ" sz="2600" dirty="0">
                <a:latin typeface="Arial" panose="020B0604020202020204" pitchFamily="34" charset="0"/>
                <a:cs typeface="Arial" panose="020B0604020202020204" pitchFamily="34" charset="0"/>
              </a:rPr>
              <a:t> (</a:t>
            </a:r>
            <a:r>
              <a:rPr lang="en-NZ" sz="2600" dirty="0" smtClean="0">
                <a:latin typeface="Arial" panose="020B0604020202020204" pitchFamily="34" charset="0"/>
                <a:cs typeface="Arial" panose="020B0604020202020204" pitchFamily="34" charset="0"/>
              </a:rPr>
              <a:t>planting volunteers)</a:t>
            </a:r>
          </a:p>
          <a:p>
            <a:r>
              <a:rPr lang="en-NZ" sz="2600" b="1" dirty="0" smtClean="0">
                <a:latin typeface="Arial" panose="020B0604020202020204" pitchFamily="34" charset="0"/>
                <a:cs typeface="Arial" panose="020B0604020202020204" pitchFamily="34" charset="0"/>
              </a:rPr>
              <a:t>People </a:t>
            </a:r>
            <a:r>
              <a:rPr lang="en-NZ" sz="2600" b="1" dirty="0">
                <a:latin typeface="Arial" panose="020B0604020202020204" pitchFamily="34" charset="0"/>
                <a:cs typeface="Arial" panose="020B0604020202020204" pitchFamily="34" charset="0"/>
              </a:rPr>
              <a:t>Potential </a:t>
            </a:r>
            <a:r>
              <a:rPr lang="en-NZ" sz="2600" dirty="0">
                <a:latin typeface="Arial" panose="020B0604020202020204" pitchFamily="34" charset="0"/>
                <a:cs typeface="Arial" panose="020B0604020202020204" pitchFamily="34" charset="0"/>
              </a:rPr>
              <a:t>(</a:t>
            </a:r>
            <a:r>
              <a:rPr lang="en-NZ" sz="2600" dirty="0" smtClean="0">
                <a:latin typeface="Arial" panose="020B0604020202020204" pitchFamily="34" charset="0"/>
                <a:cs typeface="Arial" panose="020B0604020202020204" pitchFamily="34" charset="0"/>
              </a:rPr>
              <a:t>planting volunteers)</a:t>
            </a:r>
            <a:r>
              <a:rPr lang="en-NZ" sz="2600" b="1" dirty="0" smtClean="0">
                <a:latin typeface="Arial" panose="020B0604020202020204" pitchFamily="34" charset="0"/>
                <a:cs typeface="Arial" panose="020B0604020202020204" pitchFamily="34" charset="0"/>
              </a:rPr>
              <a:t> </a:t>
            </a:r>
          </a:p>
          <a:p>
            <a:r>
              <a:rPr lang="en-NZ" sz="2600" b="1" dirty="0" err="1">
                <a:latin typeface="Arial" panose="020B0604020202020204" pitchFamily="34" charset="0"/>
                <a:cs typeface="Arial" panose="020B0604020202020204" pitchFamily="34" charset="0"/>
              </a:rPr>
              <a:t>Hansens</a:t>
            </a:r>
            <a:r>
              <a:rPr lang="en-NZ" sz="2600" b="1" dirty="0">
                <a:latin typeface="Arial" panose="020B0604020202020204" pitchFamily="34" charset="0"/>
                <a:cs typeface="Arial" panose="020B0604020202020204" pitchFamily="34" charset="0"/>
              </a:rPr>
              <a:t> Contracting </a:t>
            </a:r>
            <a:r>
              <a:rPr lang="en-NZ" sz="2600" dirty="0">
                <a:latin typeface="Arial" panose="020B0604020202020204" pitchFamily="34" charset="0"/>
                <a:cs typeface="Arial" panose="020B0604020202020204" pitchFamily="34" charset="0"/>
              </a:rPr>
              <a:t>(earthworks)</a:t>
            </a:r>
          </a:p>
          <a:p>
            <a:r>
              <a:rPr lang="en-NZ" sz="2600" b="1" dirty="0" smtClean="0">
                <a:latin typeface="Arial" panose="020B0604020202020204" pitchFamily="34" charset="0"/>
                <a:cs typeface="Arial" panose="020B0604020202020204" pitchFamily="34" charset="0"/>
              </a:rPr>
              <a:t>Worthy </a:t>
            </a:r>
            <a:r>
              <a:rPr lang="en-NZ" sz="2600" b="1" dirty="0">
                <a:latin typeface="Arial" panose="020B0604020202020204" pitchFamily="34" charset="0"/>
                <a:cs typeface="Arial" panose="020B0604020202020204" pitchFamily="34" charset="0"/>
              </a:rPr>
              <a:t>&amp; Cox Builders </a:t>
            </a:r>
            <a:r>
              <a:rPr lang="en-NZ" sz="2600" dirty="0">
                <a:latin typeface="Arial" panose="020B0604020202020204" pitchFamily="34" charset="0"/>
                <a:cs typeface="Arial" panose="020B0604020202020204" pitchFamily="34" charset="0"/>
              </a:rPr>
              <a:t>(walk-ways</a:t>
            </a:r>
            <a:r>
              <a:rPr lang="en-NZ" sz="2600" dirty="0" smtClean="0">
                <a:latin typeface="Arial" panose="020B0604020202020204" pitchFamily="34" charset="0"/>
                <a:cs typeface="Arial" panose="020B0604020202020204" pitchFamily="34" charset="0"/>
              </a:rPr>
              <a:t>)</a:t>
            </a:r>
          </a:p>
          <a:p>
            <a:endParaRPr lang="en-NZ" sz="2800" dirty="0">
              <a:latin typeface="Arial" panose="020B0604020202020204" pitchFamily="34" charset="0"/>
              <a:cs typeface="Arial" panose="020B0604020202020204" pitchFamily="34" charset="0"/>
            </a:endParaRPr>
          </a:p>
          <a:p>
            <a:pPr marL="0" indent="0">
              <a:buNone/>
            </a:pPr>
            <a:endParaRPr lang="en-NZ" dirty="0"/>
          </a:p>
        </p:txBody>
      </p:sp>
    </p:spTree>
    <p:extLst>
      <p:ext uri="{BB962C8B-B14F-4D97-AF65-F5344CB8AC3E}">
        <p14:creationId xmlns:p14="http://schemas.microsoft.com/office/powerpoint/2010/main" val="938511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611188" y="2563813"/>
            <a:ext cx="5328964"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6575" indent="-536575" defTabSz="987425" eaLnBrk="1" hangingPunct="1">
              <a:lnSpc>
                <a:spcPct val="80000"/>
              </a:lnSpc>
              <a:buFontTx/>
              <a:buNone/>
            </a:pPr>
            <a:r>
              <a:rPr lang="en-NZ" b="1" kern="0" dirty="0" smtClean="0">
                <a:solidFill>
                  <a:srgbClr val="0070C0"/>
                </a:solidFill>
                <a:cs typeface="Segoe UI" pitchFamily="34" charset="0"/>
              </a:rPr>
              <a:t>Laura Shaft</a:t>
            </a:r>
          </a:p>
          <a:p>
            <a:pPr marL="536575" indent="-536575" defTabSz="987425" eaLnBrk="1" hangingPunct="1">
              <a:lnSpc>
                <a:spcPct val="80000"/>
              </a:lnSpc>
              <a:buFontTx/>
              <a:buNone/>
            </a:pPr>
            <a:r>
              <a:rPr lang="en-NZ" sz="2400" kern="0" dirty="0" smtClean="0">
                <a:cs typeface="Segoe UI" pitchFamily="34" charset="0"/>
              </a:rPr>
              <a:t>CoastCare Co-ordinator</a:t>
            </a:r>
          </a:p>
          <a:p>
            <a:pPr marL="536575" indent="-536575" defTabSz="987425" eaLnBrk="1" hangingPunct="1">
              <a:lnSpc>
                <a:spcPct val="80000"/>
              </a:lnSpc>
              <a:buFontTx/>
              <a:buNone/>
            </a:pPr>
            <a:endParaRPr lang="en-NZ" sz="1200" kern="0" dirty="0" smtClean="0">
              <a:cs typeface="Segoe UI" pitchFamily="34" charset="0"/>
            </a:endParaRPr>
          </a:p>
          <a:p>
            <a:pPr marL="536575" indent="-536575" defTabSz="987425" eaLnBrk="1" hangingPunct="1">
              <a:lnSpc>
                <a:spcPct val="80000"/>
              </a:lnSpc>
              <a:spcBef>
                <a:spcPct val="40000"/>
              </a:spcBef>
              <a:buFontTx/>
              <a:buNone/>
            </a:pPr>
            <a:r>
              <a:rPr lang="en-NZ" sz="2400" kern="0" dirty="0" smtClean="0">
                <a:cs typeface="Segoe UI" pitchFamily="34" charset="0"/>
              </a:rPr>
              <a:t>	09 4701138</a:t>
            </a:r>
          </a:p>
          <a:p>
            <a:pPr marL="536575" indent="-536575" defTabSz="987425" eaLnBrk="1" hangingPunct="1">
              <a:spcBef>
                <a:spcPct val="50000"/>
              </a:spcBef>
              <a:spcAft>
                <a:spcPct val="50000"/>
              </a:spcAft>
              <a:buFontTx/>
              <a:buNone/>
            </a:pPr>
            <a:r>
              <a:rPr lang="en-NZ" sz="2400" kern="0" dirty="0" smtClean="0">
                <a:cs typeface="Segoe UI" pitchFamily="34" charset="0"/>
              </a:rPr>
              <a:t>	lauras@nrc.govt.nz</a:t>
            </a:r>
          </a:p>
          <a:p>
            <a:pPr marL="536575" indent="-536575" defTabSz="987425" eaLnBrk="1" hangingPunct="1">
              <a:lnSpc>
                <a:spcPct val="80000"/>
              </a:lnSpc>
              <a:spcBef>
                <a:spcPct val="0"/>
              </a:spcBef>
              <a:spcAft>
                <a:spcPct val="25000"/>
              </a:spcAft>
              <a:buFontTx/>
              <a:buNone/>
            </a:pPr>
            <a:r>
              <a:rPr lang="en-NZ" sz="2400" kern="0" dirty="0" smtClean="0">
                <a:cs typeface="Segoe UI" pitchFamily="34" charset="0"/>
              </a:rPr>
              <a:t>	www.nrc.govt.nz/coastcare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056" y="2406915"/>
            <a:ext cx="3888879" cy="2916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124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21973" y="1546328"/>
            <a:ext cx="6618379" cy="5197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251520" y="188640"/>
            <a:ext cx="8568952" cy="1143000"/>
          </a:xfrm>
        </p:spPr>
        <p:txBody>
          <a:bodyPr/>
          <a:lstStyle/>
          <a:p>
            <a:r>
              <a:rPr lang="en-NZ" sz="4400" dirty="0" smtClean="0">
                <a:latin typeface="Arial" panose="020B0604020202020204" pitchFamily="34" charset="0"/>
                <a:cs typeface="Arial" panose="020B0604020202020204" pitchFamily="34" charset="0"/>
              </a:rPr>
              <a:t>Waipu Cove Reserve Board</a:t>
            </a:r>
            <a:endParaRPr lang="en-NZ" sz="4400" dirty="0">
              <a:latin typeface="Arial" panose="020B0604020202020204" pitchFamily="34" charset="0"/>
              <a:cs typeface="Arial" panose="020B0604020202020204" pitchFamily="34" charset="0"/>
            </a:endParaRPr>
          </a:p>
        </p:txBody>
      </p:sp>
      <p:sp>
        <p:nvSpPr>
          <p:cNvPr id="3" name="Oval 2"/>
          <p:cNvSpPr/>
          <p:nvPr/>
        </p:nvSpPr>
        <p:spPr>
          <a:xfrm rot="450945">
            <a:off x="5001761" y="5469030"/>
            <a:ext cx="2708925" cy="503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noFill/>
            </a:endParaRPr>
          </a:p>
        </p:txBody>
      </p:sp>
    </p:spTree>
    <p:extLst>
      <p:ext uri="{BB962C8B-B14F-4D97-AF65-F5344CB8AC3E}">
        <p14:creationId xmlns:p14="http://schemas.microsoft.com/office/powerpoint/2010/main" val="91950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368"/>
            <a:ext cx="7772400" cy="1143000"/>
          </a:xfrm>
        </p:spPr>
        <p:txBody>
          <a:bodyPr/>
          <a:lstStyle/>
          <a:p>
            <a:r>
              <a:rPr lang="en-NZ" dirty="0" smtClean="0">
                <a:latin typeface="Arial" panose="020B0604020202020204" pitchFamily="34" charset="0"/>
                <a:cs typeface="Arial" panose="020B0604020202020204" pitchFamily="34" charset="0"/>
              </a:rPr>
              <a:t>Waipu Cove Reserve Board                                                     </a:t>
            </a:r>
            <a:endParaRPr lang="en-NZ"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107504" y="2132856"/>
            <a:ext cx="4388296" cy="4320480"/>
          </a:xfrm>
        </p:spPr>
        <p:txBody>
          <a:bodyPr/>
          <a:lstStyle/>
          <a:p>
            <a:r>
              <a:rPr lang="en-NZ" dirty="0">
                <a:solidFill>
                  <a:srgbClr val="0070C0"/>
                </a:solidFill>
                <a:latin typeface="Arial" panose="020B0604020202020204" pitchFamily="34" charset="0"/>
                <a:cs typeface="Arial" panose="020B0604020202020204" pitchFamily="34" charset="0"/>
              </a:rPr>
              <a:t>The Waipu Cove Reserve Board is a non-profit voluntary </a:t>
            </a:r>
            <a:r>
              <a:rPr lang="en-NZ" dirty="0" smtClean="0">
                <a:solidFill>
                  <a:srgbClr val="0070C0"/>
                </a:solidFill>
                <a:latin typeface="Arial" panose="020B0604020202020204" pitchFamily="34" charset="0"/>
                <a:cs typeface="Arial" panose="020B0604020202020204" pitchFamily="34" charset="0"/>
              </a:rPr>
              <a:t>body</a:t>
            </a:r>
          </a:p>
          <a:p>
            <a:r>
              <a:rPr lang="en-NZ" dirty="0" smtClean="0">
                <a:solidFill>
                  <a:srgbClr val="0070C0"/>
                </a:solidFill>
                <a:latin typeface="Arial" panose="020B0604020202020204" pitchFamily="34" charset="0"/>
                <a:cs typeface="Arial" panose="020B0604020202020204" pitchFamily="34" charset="0"/>
              </a:rPr>
              <a:t>All revenue from the camp </a:t>
            </a:r>
            <a:r>
              <a:rPr lang="en-NZ" dirty="0">
                <a:solidFill>
                  <a:srgbClr val="0070C0"/>
                </a:solidFill>
                <a:latin typeface="Arial" panose="020B0604020202020204" pitchFamily="34" charset="0"/>
                <a:cs typeface="Arial" panose="020B0604020202020204" pitchFamily="34" charset="0"/>
              </a:rPr>
              <a:t>ground and other activities </a:t>
            </a:r>
            <a:r>
              <a:rPr lang="en-NZ" dirty="0" smtClean="0">
                <a:solidFill>
                  <a:srgbClr val="0070C0"/>
                </a:solidFill>
                <a:latin typeface="Arial" panose="020B0604020202020204" pitchFamily="34" charset="0"/>
                <a:cs typeface="Arial" panose="020B0604020202020204" pitchFamily="34" charset="0"/>
              </a:rPr>
              <a:t> is put back into the camp and </a:t>
            </a:r>
            <a:r>
              <a:rPr lang="en-NZ" dirty="0">
                <a:solidFill>
                  <a:srgbClr val="0070C0"/>
                </a:solidFill>
                <a:latin typeface="Arial" panose="020B0604020202020204" pitchFamily="34" charset="0"/>
                <a:cs typeface="Arial" panose="020B0604020202020204" pitchFamily="34" charset="0"/>
              </a:rPr>
              <a:t>public reserve. </a:t>
            </a:r>
          </a:p>
          <a:p>
            <a:endParaRPr lang="en-NZ" dirty="0"/>
          </a:p>
        </p:txBody>
      </p:sp>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1600" y="5879955"/>
            <a:ext cx="5625535" cy="78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0" y="2204864"/>
            <a:ext cx="4481633" cy="293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02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1143000"/>
          </a:xfrm>
        </p:spPr>
        <p:txBody>
          <a:bodyPr/>
          <a:lstStyle/>
          <a:p>
            <a:r>
              <a:rPr lang="en-NZ" dirty="0" smtClean="0">
                <a:latin typeface="Arial" panose="020B0604020202020204" pitchFamily="34" charset="0"/>
                <a:cs typeface="Arial" panose="020B0604020202020204" pitchFamily="34" charset="0"/>
              </a:rPr>
              <a:t>History of Waipu Cove</a:t>
            </a:r>
            <a:endParaRPr lang="en-NZ"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1600" y="1870008"/>
            <a:ext cx="7772953" cy="49879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12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1143000"/>
          </a:xfrm>
        </p:spPr>
        <p:txBody>
          <a:bodyPr/>
          <a:lstStyle/>
          <a:p>
            <a:r>
              <a:rPr lang="en-NZ" dirty="0" smtClean="0">
                <a:latin typeface="Arial" panose="020B0604020202020204" pitchFamily="34" charset="0"/>
                <a:cs typeface="Arial" panose="020B0604020202020204" pitchFamily="34" charset="0"/>
              </a:rPr>
              <a:t>History of Waipu Cove</a:t>
            </a:r>
            <a:endParaRPr lang="en-NZ"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592" y="2132856"/>
            <a:ext cx="7578646" cy="443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95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1143000"/>
          </a:xfrm>
        </p:spPr>
        <p:txBody>
          <a:bodyPr/>
          <a:lstStyle/>
          <a:p>
            <a:r>
              <a:rPr lang="en-NZ" dirty="0" smtClean="0">
                <a:latin typeface="Arial" panose="020B0604020202020204" pitchFamily="34" charset="0"/>
                <a:cs typeface="Arial" panose="020B0604020202020204" pitchFamily="34" charset="0"/>
              </a:rPr>
              <a:t>History of Waipu Cove</a:t>
            </a:r>
            <a:endParaRPr lang="en-NZ"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917" y="2204864"/>
            <a:ext cx="880616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867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1143000"/>
          </a:xfrm>
        </p:spPr>
        <p:txBody>
          <a:bodyPr/>
          <a:lstStyle/>
          <a:p>
            <a:r>
              <a:rPr lang="en-NZ" dirty="0" smtClean="0">
                <a:latin typeface="Arial" panose="020B0604020202020204" pitchFamily="34" charset="0"/>
                <a:cs typeface="Arial" panose="020B0604020202020204" pitchFamily="34" charset="0"/>
              </a:rPr>
              <a:t>History of Waipu Cove</a:t>
            </a:r>
            <a:endParaRPr lang="en-NZ"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65044" y="2060848"/>
            <a:ext cx="68550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393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header only - no background imag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RC -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presentation - CoastCare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RC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presentation - CoastCare blue ph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RC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hite header and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RC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ooter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RC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hite header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RC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5802</TotalTime>
  <Words>628</Words>
  <Application>Microsoft Office PowerPoint</Application>
  <PresentationFormat>On-screen Show (4:3)</PresentationFormat>
  <Paragraphs>104</Paragraphs>
  <Slides>36</Slides>
  <Notes>28</Notes>
  <HiddenSlides>2</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Blue header only - no background image</vt:lpstr>
      <vt:lpstr>Title presentation - CoastCare blue</vt:lpstr>
      <vt:lpstr>Title presentation - CoastCare blue photo</vt:lpstr>
      <vt:lpstr>Blank</vt:lpstr>
      <vt:lpstr>White header and footer</vt:lpstr>
      <vt:lpstr>Footer only</vt:lpstr>
      <vt:lpstr>White header only</vt:lpstr>
      <vt:lpstr>PowerPoint Presentation</vt:lpstr>
      <vt:lpstr>PowerPoint Presentation</vt:lpstr>
      <vt:lpstr>Northland CoastCare groups</vt:lpstr>
      <vt:lpstr>Waipu Cove Reserve Board</vt:lpstr>
      <vt:lpstr>Waipu Cove Reserve Board                                                     </vt:lpstr>
      <vt:lpstr>History of Waipu Cove</vt:lpstr>
      <vt:lpstr>History of Waipu Cove</vt:lpstr>
      <vt:lpstr>History of Waipu Cove</vt:lpstr>
      <vt:lpstr>History of Waipu Cove</vt:lpstr>
      <vt:lpstr>History of Waipu Cove</vt:lpstr>
      <vt:lpstr>PowerPoint Presentation</vt:lpstr>
      <vt:lpstr>PowerPoint Presentation</vt:lpstr>
      <vt:lpstr>History of Waipu Cove</vt:lpstr>
      <vt:lpstr>Previous attempts at erosion control</vt:lpstr>
      <vt:lpstr>PowerPoint Presentation</vt:lpstr>
      <vt:lpstr>Storm erosion - 2007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vector>
  </TitlesOfParts>
  <Company>Northland Regional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CoastCare Update Dec 2013</dc:title>
  <dc:creator>Laura Shaft</dc:creator>
  <cp:keywords>CoastCare, EMC</cp:keywords>
  <cp:lastModifiedBy>Laura Shaft</cp:lastModifiedBy>
  <cp:revision>276</cp:revision>
  <dcterms:created xsi:type="dcterms:W3CDTF">2004-09-01T03:53:19Z</dcterms:created>
  <dcterms:modified xsi:type="dcterms:W3CDTF">2014-11-17T22:30:46Z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A703242</vt:lpwstr>
  </property>
  <property fmtid="{D5CDD505-2E9C-101B-9397-08002B2CF9AE}" pid="4" name="Objective-Title">
    <vt:lpwstr>Waipu Cove Presentation for NZCS Conference 2014-11-19</vt:lpwstr>
  </property>
  <property fmtid="{D5CDD505-2E9C-101B-9397-08002B2CF9AE}" pid="5" name="Objective-Comment">
    <vt:lpwstr/>
  </property>
  <property fmtid="{D5CDD505-2E9C-101B-9397-08002B2CF9AE}" pid="6" name="Objective-CreationStamp">
    <vt:filetime>2014-11-07T02:11:04Z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2014-11-17T19:37:21Z</vt:filetime>
  </property>
  <property fmtid="{D5CDD505-2E9C-101B-9397-08002B2CF9AE}" pid="11" name="Objective-Owner">
    <vt:lpwstr>Laura Shaft</vt:lpwstr>
  </property>
  <property fmtid="{D5CDD505-2E9C-101B-9397-08002B2CF9AE}" pid="12" name="Objective-Path">
    <vt:lpwstr>The Hub:Browse file plan:Land and Rivers:Land and Biodiversity:CoastCare:Presentations:CoastCare Presentations for Conferences:</vt:lpwstr>
  </property>
  <property fmtid="{D5CDD505-2E9C-101B-9397-08002B2CF9AE}" pid="13" name="Objective-Parent">
    <vt:lpwstr>CoastCare Presentations for Conferences</vt:lpwstr>
  </property>
  <property fmtid="{D5CDD505-2E9C-101B-9397-08002B2CF9AE}" pid="14" name="Objective-State">
    <vt:lpwstr>Being Edited</vt:lpwstr>
  </property>
  <property fmtid="{D5CDD505-2E9C-101B-9397-08002B2CF9AE}" pid="15" name="Objective-Version">
    <vt:lpwstr>0.7</vt:lpwstr>
  </property>
  <property fmtid="{D5CDD505-2E9C-101B-9397-08002B2CF9AE}" pid="16" name="Objective-VersionNumber">
    <vt:r8>7</vt:r8>
  </property>
  <property fmtid="{D5CDD505-2E9C-101B-9397-08002B2CF9AE}" pid="17" name="Objective-VersionComment">
    <vt:lpwstr/>
  </property>
  <property fmtid="{D5CDD505-2E9C-101B-9397-08002B2CF9AE}" pid="18" name="Objective-FileNumber">
    <vt:lpwstr>qA6144</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IRIS ID [system]">
    <vt:lpwstr/>
  </property>
  <property fmtid="{D5CDD505-2E9C-101B-9397-08002B2CF9AE}" pid="22" name="Objective-Publication type [system]">
    <vt:lpwstr>Presentation</vt:lpwstr>
  </property>
  <property fmtid="{D5CDD505-2E9C-101B-9397-08002B2CF9AE}" pid="23" name="Objective-ISBN [system]">
    <vt:lpwstr/>
  </property>
  <property fmtid="{D5CDD505-2E9C-101B-9397-08002B2CF9AE}" pid="24" name="Objective-ISSN [system]">
    <vt:lpwstr/>
  </property>
  <property fmtid="{D5CDD505-2E9C-101B-9397-08002B2CF9AE}" pid="25" name="Objective-Publication date [system]">
    <vt:lpwstr/>
  </property>
  <property fmtid="{D5CDD505-2E9C-101B-9397-08002B2CF9AE}" pid="26" name="Objective-Publication version [system]">
    <vt:lpwstr/>
  </property>
  <property fmtid="{D5CDD505-2E9C-101B-9397-08002B2CF9AE}" pid="27" name="Objective-IRIS Contact ID [system]">
    <vt:lpwstr/>
  </property>
  <property fmtid="{D5CDD505-2E9C-101B-9397-08002B2CF9AE}" pid="28" name="Objective-IRIS Contact Name [system]">
    <vt:lpwstr/>
  </property>
  <property fmtid="{D5CDD505-2E9C-101B-9397-08002B2CF9AE}" pid="29" name="Objective-Meeting document type [system]">
    <vt:lpwstr>Presentation</vt:lpwstr>
  </property>
  <property fmtid="{D5CDD505-2E9C-101B-9397-08002B2CF9AE}" pid="30" name="Objective-Meeting type [system]">
    <vt:lpwstr>Workshop</vt:lpwstr>
  </property>
  <property fmtid="{D5CDD505-2E9C-101B-9397-08002B2CF9AE}" pid="31" name="Objective-Date of meeting [system]">
    <vt:lpwstr/>
  </property>
  <property fmtid="{D5CDD505-2E9C-101B-9397-08002B2CF9AE}" pid="32" name="Objective-Item [system]">
    <vt:lpwstr/>
  </property>
</Properties>
</file>